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6" r:id="rId9"/>
    <p:sldId id="267" r:id="rId10"/>
    <p:sldId id="263" r:id="rId11"/>
    <p:sldId id="264" r:id="rId12"/>
    <p:sldId id="265" r:id="rId13"/>
    <p:sldId id="268" r:id="rId14"/>
    <p:sldId id="269" r:id="rId15"/>
    <p:sldId id="270" r:id="rId16"/>
    <p:sldId id="27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3" r:id="rId28"/>
    <p:sldId id="284" r:id="rId29"/>
    <p:sldId id="286" r:id="rId30"/>
    <p:sldId id="285" r:id="rId31"/>
    <p:sldId id="282" r:id="rId32"/>
    <p:sldId id="287" r:id="rId33"/>
    <p:sldId id="288" r:id="rId34"/>
    <p:sldId id="290" r:id="rId35"/>
    <p:sldId id="289" r:id="rId36"/>
    <p:sldId id="291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129B50-92EE-4EAA-967F-D6C2BD5A7299}" type="datetimeFigureOut">
              <a:rPr lang="pt-BR" smtClean="0"/>
              <a:pPr/>
              <a:t>22/10/2018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FB3108-66BA-4469-A920-2551293737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a-oab/provas/fgv-2018-oab-exame-de-ordem-unificado-xxvi-primeira-fa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a-oab/provas/fgv-2018-oab-exame-de-ordem-unificado-xxvi-primeira-fas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a-oab/provas/fgv-2018-oab-exame-de-ordem-unificado-xxv-primeira-fa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concursos.com/questoes-da-oab/provas/fgv-2018-oab-exame-de-ordem-unificado-xxv-primeira-fa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Improbidade administrativa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Gilberto de Freitas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/>
              <a:t>	Art. 1° Os atos de improbidade praticados por qualquer agente público, servidor ou não, contra a administração direta, indireta ou </a:t>
            </a:r>
            <a:r>
              <a:rPr lang="pt-BR" dirty="0" err="1" smtClean="0"/>
              <a:t>fundacional</a:t>
            </a:r>
            <a:r>
              <a:rPr lang="pt-BR" dirty="0" smtClean="0"/>
              <a:t> de qualquer dos Poderes da União, dos Estados, do Distrito Federal, dos Municípios, de Território, de empresa incorporada ao patrimônio público ou de entidade para cuja criação ou custeio o erário haja concorrido ou concorra com mais de cinqüenta por cento do patrimônio ou da receita anual, serão punidos na forma desta lei.</a:t>
            </a:r>
          </a:p>
          <a:p>
            <a:pPr algn="just">
              <a:buNone/>
            </a:pPr>
            <a:r>
              <a:rPr lang="pt-BR" dirty="0" smtClean="0"/>
              <a:t>       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Art.1º Lei 8.429/92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/>
              <a:t> 	Parágrafo único. Estão também sujeitos às penalidades desta lei os atos de improbidade praticados contra o patrimônio de entidade que receba subvenção, benefício ou incentivo, fiscal ou creditício, de órgão público bem como daquelas para cuja criação ou custeio o erário haja concorrido ou concorra com menos de cinqüenta por cento do patrimônio ou da receita anual, limitando-se, nestes casos, a sanção patrimonial à repercussão do ilícito sobre a contribuição dos cofres públicos.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Art.1º Lei 8.429/92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Qualquer agente público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Particular  - Induzir, concorrer e       beneficiar </a:t>
            </a:r>
            <a:r>
              <a:rPr lang="pt-BR" dirty="0" smtClean="0">
                <a:solidFill>
                  <a:srgbClr val="FF0000"/>
                </a:solidFill>
              </a:rPr>
              <a:t>(Precisa existir a participação do agente público)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É admitida apenas na modalidade dolosa.</a:t>
            </a: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Sujeito ativo do ato de improbidade ≠ sujeitos na relação processual   </a:t>
            </a:r>
          </a:p>
          <a:p>
            <a:pPr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Sujeito ativo do ato de improbidade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Adm</a:t>
            </a:r>
            <a:r>
              <a:rPr lang="pt-BR" dirty="0" smtClean="0"/>
              <a:t> direta e </a:t>
            </a:r>
            <a:r>
              <a:rPr lang="pt-BR" dirty="0" err="1" smtClean="0"/>
              <a:t>adm</a:t>
            </a:r>
            <a:r>
              <a:rPr lang="pt-BR" dirty="0" smtClean="0"/>
              <a:t> indireta</a:t>
            </a:r>
          </a:p>
          <a:p>
            <a:r>
              <a:rPr lang="pt-BR" dirty="0" smtClean="0"/>
              <a:t>Empresa incorporada ao patrimônio público</a:t>
            </a:r>
          </a:p>
          <a:p>
            <a:r>
              <a:rPr lang="pt-BR" dirty="0" smtClean="0"/>
              <a:t>Entidade com mais de 50% do patrimônio ou receita anual proveniente do setor público.</a:t>
            </a:r>
          </a:p>
          <a:p>
            <a:r>
              <a:rPr lang="pt-BR" dirty="0" smtClean="0"/>
              <a:t>Entidade com menos de 50% do patrimônio ou receita anual proveniente do setor público.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Sujeito passivo do ato de improbidade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  Art. 8° O sucessor daquele que causar lesão ao patrimônio público ou se enriquecer ilicitamente está sujeito às cominações desta lei até o </a:t>
            </a:r>
            <a:r>
              <a:rPr lang="pt-BR" dirty="0" smtClean="0">
                <a:solidFill>
                  <a:srgbClr val="FF0000"/>
                </a:solidFill>
              </a:rPr>
              <a:t>limite do valor da herança.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Responsabilidade do sucessor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Enriquecimento ilícito</a:t>
            </a:r>
          </a:p>
          <a:p>
            <a:r>
              <a:rPr lang="pt-BR" dirty="0" smtClean="0"/>
              <a:t>Dano ao erário</a:t>
            </a:r>
          </a:p>
          <a:p>
            <a:r>
              <a:rPr lang="pt-BR" dirty="0" smtClean="0"/>
              <a:t>Violação dos princípios da administração</a:t>
            </a:r>
          </a:p>
          <a:p>
            <a:r>
              <a:rPr lang="pt-BR" dirty="0" smtClean="0"/>
              <a:t>Concessão ou aplicação indevida de benefício financeiro ou tributário</a:t>
            </a:r>
          </a:p>
          <a:p>
            <a:r>
              <a:rPr lang="pt-BR" dirty="0" smtClean="0"/>
              <a:t>Art. 52 da Lei 10.257/01 (Estatuto da cidade) </a:t>
            </a:r>
            <a:r>
              <a:rPr lang="pt-BR" dirty="0" smtClean="0">
                <a:solidFill>
                  <a:srgbClr val="FF0000"/>
                </a:solidFill>
              </a:rPr>
              <a:t>Exclusiva para Prefeito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Atos de improbidade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	A tipificação dos atos de improbidade administrativa é, em regra, aberta e o rol de condutas elencadas para sua configuração é exemplificativo.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José dos Santos Carvalho Filho sustenta que o legislador optou por descrever no </a:t>
            </a:r>
            <a:r>
              <a:rPr lang="pt-BR" i="1" dirty="0" smtClean="0"/>
              <a:t>caput </a:t>
            </a:r>
            <a:r>
              <a:rPr lang="pt-BR" dirty="0" smtClean="0"/>
              <a:t> dos Art. 9º, 10 e 11 da Lei 8.429 condutas genéricas e nos incisos condutas específicas.</a:t>
            </a:r>
          </a:p>
          <a:p>
            <a:pPr algn="just">
              <a:buNone/>
            </a:pPr>
            <a:r>
              <a:rPr lang="pt-BR" dirty="0" smtClean="0"/>
              <a:t>  </a:t>
            </a:r>
          </a:p>
          <a:p>
            <a:pPr algn="just">
              <a:buNone/>
            </a:pPr>
            <a:r>
              <a:rPr lang="pt-BR" dirty="0" smtClean="0"/>
              <a:t>	Já no art.10-A, apresenta um rol taxativo, por definir de forma detalhada </a:t>
            </a:r>
            <a:r>
              <a:rPr lang="pt-BR" smtClean="0"/>
              <a:t>as condutas.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Atos de improbidade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Requisitos gerais: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Recebimento de vantagem indevida, independentemente de prejuízo ao erário.</a:t>
            </a:r>
          </a:p>
          <a:p>
            <a:pPr algn="just"/>
            <a:r>
              <a:rPr lang="pt-BR" dirty="0" smtClean="0"/>
              <a:t>Conduta dolosa por parte do agente ou do terceiro.</a:t>
            </a:r>
          </a:p>
          <a:p>
            <a:pPr algn="just"/>
            <a:r>
              <a:rPr lang="pt-BR" dirty="0" smtClean="0"/>
              <a:t>Nexo causal entre o recebimento da vantagem e a conduta do sujeito na função das entidades mencionadas no art.1º.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Enriquecimento ilícito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Enriquecimento sem causa ≠ Enriquecimento ilícito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Enriquecimento sem causa – Atribuição patrimonial válida, enriquecimento de uma parte, empobrecimento de outra, ausência de causa jurídica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Enriquecimento ilícito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Há discussão doutrinária quanto à possibilidade de configuração do enriquecimento ilícito em virtude de omissão do agente público ou do terceiro.</a:t>
            </a:r>
          </a:p>
          <a:p>
            <a:pPr algn="just">
              <a:buNone/>
            </a:pPr>
            <a:r>
              <a:rPr lang="pt-BR" dirty="0" smtClean="0"/>
              <a:t>	1ª Corrente -  Entende que o rol do art. 9 não comporta uma conduta omissiva, também pelo fato do legislador não ter mencionado esse tipo de conduta. (diferente do art. 10 e art. 11, onde o legislador expressamente previu essa possibilidade) 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Enriquecimento ilícito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Raul e Alberto inscreveram-se para participar de um concorrido concurso público. Como Raul estava mais preparado, combinaram que ele faria a prova rapidamente e, logo após, deixaria as respostas na lixeira do banheiro para que Alberto pudesse ter acesso a elas. A fraude só veio a ser descoberta após o ingresso de Raul e de Alberto no cargo, fato que ensejou o afastamento deles. Após rígida investigação policial e administrativa, não foi identificada, na época do certame, a participação de agentes públicos no esquema.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Sobre os procedimentos de Raul e de Alberto, com base nas disposições da Lei de Improbidade Administrativa, assinale a afirmativa correta.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Aplicada em: 2018</a:t>
            </a:r>
            <a:br>
              <a:rPr lang="pt-BR" sz="1800" dirty="0" smtClean="0"/>
            </a:br>
            <a:r>
              <a:rPr lang="pt-BR" sz="1800" dirty="0" smtClean="0"/>
              <a:t>Banca: FGV</a:t>
            </a:r>
            <a:br>
              <a:rPr lang="pt-BR" sz="1800" dirty="0" smtClean="0"/>
            </a:br>
            <a:r>
              <a:rPr lang="pt-BR" sz="1800" dirty="0" smtClean="0"/>
              <a:t>Órgão: OAB</a:t>
            </a:r>
            <a:br>
              <a:rPr lang="pt-BR" sz="1800" dirty="0" smtClean="0"/>
            </a:br>
            <a:r>
              <a:rPr lang="pt-BR" sz="1800" dirty="0" smtClean="0"/>
              <a:t>Prova: </a:t>
            </a:r>
            <a:r>
              <a:rPr lang="pt-BR" sz="1800" dirty="0" smtClean="0">
                <a:hlinkClick r:id="rId2"/>
              </a:rPr>
              <a:t>Exame de Ordem Unificado - XXVI - Primeira Fase</a:t>
            </a:r>
            <a:r>
              <a:rPr lang="pt-BR" sz="1800" dirty="0" smtClean="0"/>
              <a:t> </a:t>
            </a:r>
            <a:br>
              <a:rPr lang="pt-BR" sz="1800" dirty="0" smtClean="0"/>
            </a:br>
            <a:endParaRPr lang="pt-BR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 smtClean="0"/>
              <a:t>	2ª Corrente – Entende que as condutas previstas no art. 9º comportam a conduta omissiva, por conta da previsão do inciso I do art. 9º.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Art.9º, I - receber, para si ou para outrem, dinheiro, bem móvel ou imóvel, ou qualquer outra vantagem econômica, direta ou indireta, a título de comissão, percentagem, gratificação ou presente de quem tenha interesse, direto ou indireto, que possa ser atingido ou amparado por </a:t>
            </a:r>
            <a:r>
              <a:rPr lang="pt-BR" dirty="0" smtClean="0">
                <a:solidFill>
                  <a:srgbClr val="FF0000"/>
                </a:solidFill>
              </a:rPr>
              <a:t>ação ou omissão decorrente das atribuições do agente público;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Enriquecimento ilícito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Os responsáveis pela prática de improbidade administrativa por enriquecimento ilícito, sem prejuízo das sanções penais, civis e administrativa previstas na legislação específica, estão sujeitos às sanções previstas no art.12,I da Lei 8.429.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Enriquecimento ilícito - Sanções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Perda  dos bens acrescidos ilicitamente ao patrimônio,</a:t>
            </a:r>
          </a:p>
          <a:p>
            <a:pPr algn="just"/>
            <a:r>
              <a:rPr lang="pt-BR" dirty="0" smtClean="0"/>
              <a:t>Ressarcimento integral do dano, quando houver</a:t>
            </a:r>
          </a:p>
          <a:p>
            <a:pPr algn="just"/>
            <a:r>
              <a:rPr lang="pt-BR" dirty="0" smtClean="0"/>
              <a:t>Suspensão dos direitos políticos de 8 a 10 anos</a:t>
            </a:r>
          </a:p>
          <a:p>
            <a:pPr algn="just"/>
            <a:r>
              <a:rPr lang="pt-BR" dirty="0" smtClean="0"/>
              <a:t>Pagamento de multa civil de até 3 vezes o valor do acréscimo patrimonial</a:t>
            </a:r>
          </a:p>
          <a:p>
            <a:pPr algn="just"/>
            <a:r>
              <a:rPr lang="pt-BR" dirty="0" smtClean="0"/>
              <a:t>Proibição de contratar com o poder público ou receber incentivos fiscais ou creditícios, pelo prazo de 10 anos. 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Enriquecimento ilícito – Sanções Art. 12,I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As sanções podem ser aplicadas isoladas ou cumulativas de acordo com a natureza, gravidade e </a:t>
            </a:r>
            <a:r>
              <a:rPr lang="pt-BR" dirty="0" err="1" smtClean="0"/>
              <a:t>consequências</a:t>
            </a:r>
            <a:r>
              <a:rPr lang="pt-BR" dirty="0" smtClean="0"/>
              <a:t> da infração.</a:t>
            </a:r>
          </a:p>
          <a:p>
            <a:pPr algn="just"/>
            <a:r>
              <a:rPr lang="pt-BR" dirty="0" smtClean="0"/>
              <a:t>Em qualquer hipótese o enriquecimento ilícito acarreta a perda dos bens acrescidos ao patrimônio, sendo admitida a decretação da indisponibilidade dos bens Art. 6º e 7º Lei 8.429/92.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Enriquecimento ilícito – Observações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sucessor daquele que enriquecer ilicitamente, responde até o valor da herança, cabendo apenas as sanções patrimoniais aplicadas ao autor.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Enriquecimento ilícito – Observações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Art. 10. Constitui ato de improbidade administrativa que causa lesão ao erário qualquer ação ou omissão, dolosa ou culposa, que enseje perda patrimonial, desvio, apropriação, </a:t>
            </a:r>
            <a:r>
              <a:rPr lang="pt-BR" dirty="0" err="1" smtClean="0"/>
              <a:t>malbaratamento</a:t>
            </a:r>
            <a:r>
              <a:rPr lang="pt-BR" dirty="0" smtClean="0"/>
              <a:t> ou dilapidação dos bens ou haveres das entidades referidas no art. 1º desta lei, e notadamente: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Improbidade Administrativa que Causam Prejuízo ao Erário Art.10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Ação ou omissão ilegal </a:t>
            </a:r>
            <a:r>
              <a:rPr lang="pt-BR" dirty="0" smtClean="0">
                <a:solidFill>
                  <a:srgbClr val="FF0000"/>
                </a:solidFill>
              </a:rPr>
              <a:t>(culposa ou dolosa)</a:t>
            </a:r>
            <a:r>
              <a:rPr lang="pt-BR" dirty="0" smtClean="0"/>
              <a:t> do agente público no exercício de função pública;</a:t>
            </a:r>
          </a:p>
          <a:p>
            <a:pPr algn="just"/>
            <a:r>
              <a:rPr lang="pt-BR" dirty="0" smtClean="0"/>
              <a:t>Causar lesão efetiva ao erário.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	Se o agente causou prejuízo ao Erário agindo </a:t>
            </a:r>
            <a:r>
              <a:rPr lang="pt-BR" dirty="0" err="1" smtClean="0">
                <a:solidFill>
                  <a:srgbClr val="FF0000"/>
                </a:solidFill>
              </a:rPr>
              <a:t>secundum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legem</a:t>
            </a:r>
            <a:r>
              <a:rPr lang="pt-BR" dirty="0" smtClean="0"/>
              <a:t>, não cabe falar em improbidade</a:t>
            </a:r>
          </a:p>
          <a:p>
            <a:pPr algn="just">
              <a:buNone/>
            </a:pPr>
            <a:r>
              <a:rPr lang="pt-BR" dirty="0" smtClean="0"/>
              <a:t>	administrativa, tampouco em mera responsabilidade civil, que também tem por antecedente necessário uma ação ou omissão ilegítima.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IX - ordenar ou permitir a realização de despesas não autorizadas em lei ou regulamento;</a:t>
            </a:r>
          </a:p>
          <a:p>
            <a:pPr algn="just"/>
            <a:endParaRPr lang="pt-BR" dirty="0" smtClean="0"/>
          </a:p>
          <a:p>
            <a:pPr>
              <a:buNone/>
            </a:pPr>
            <a:r>
              <a:rPr lang="pt-BR" dirty="0" smtClean="0"/>
              <a:t>CF/88 Art. 165. Leis de iniciativa do Poder Executivo estabelecerão: </a:t>
            </a:r>
          </a:p>
          <a:p>
            <a:pPr>
              <a:buNone/>
            </a:pPr>
            <a:r>
              <a:rPr lang="pt-BR" dirty="0" smtClean="0"/>
              <a:t>	I - o plano plurianual; </a:t>
            </a:r>
          </a:p>
          <a:p>
            <a:pPr>
              <a:buNone/>
            </a:pPr>
            <a:r>
              <a:rPr lang="pt-BR" dirty="0" smtClean="0"/>
              <a:t>	II - as diretrizes orçamentárias; </a:t>
            </a:r>
          </a:p>
          <a:p>
            <a:pPr>
              <a:buNone/>
            </a:pPr>
            <a:r>
              <a:rPr lang="pt-BR" dirty="0" smtClean="0"/>
              <a:t>	III - os orçamentos anuais.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Improbidade Administrativa que Causam Prejuízo ao Erário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/>
              <a:t>	XI - liberar verba pública sem a estrita observância das normas pertinentes ou influir de qualquer forma para a sua aplicação irregular;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O pagamento de despesa sem prévio empenho (art. 60 Lei 4.320/64);</a:t>
            </a:r>
          </a:p>
          <a:p>
            <a:pPr algn="just">
              <a:buNone/>
            </a:pPr>
            <a:r>
              <a:rPr lang="pt-BR" dirty="0" smtClean="0"/>
              <a:t>	A satisfação de despesa devidamente empenhada antes de sua liquidação, isto é, do cumprimento da obrigação contratual (art. 63 Lei 4.320/64);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Improbidade Administrativa que Causam Prejuízo ao Erário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X – agir negligentemente na arrecadação de tributo ou renda, bem como no que diz respeito à conservação do patrimônio público;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Lei de responsabilidade fiscal - Art. 11.</a:t>
            </a:r>
            <a:r>
              <a:rPr lang="pt-BR" b="1" dirty="0" smtClean="0"/>
              <a:t> </a:t>
            </a:r>
            <a:r>
              <a:rPr lang="pt-BR" dirty="0" smtClean="0"/>
              <a:t>Constituem requisitos essenciais da responsabilidade na gestão fiscal a instituição, previsão e efetiva arrecadação de todos os tributos da competência constitucional do ente da Federação.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Improbidade Administrativa que Causam Prejuízo ao Erário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A) Eles enriqueceram ilicitamente graças aos salários recebidos e, por isso, devem responder por ato de improbidade administrativa.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B) Eles causaram prejuízo ao erário, consistente nos salários pagos indevidamente e, por isso, devem responder por ato de improbidade administrativa.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C) Eles frustraram a licitude de concurso público, atentando contra os princípios da Administração Pública, e, por isso, devem responder por ato de improbidade administrativa.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D) Eles não praticaram ato de improbidade administrativa, pois, no momento em que ocorreu a fraude no concurso público, não houve a participação de agentes públicos.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Aplicada em: 2018</a:t>
            </a:r>
            <a:br>
              <a:rPr lang="pt-BR" sz="1800" dirty="0" smtClean="0"/>
            </a:br>
            <a:r>
              <a:rPr lang="pt-BR" sz="1800" dirty="0" smtClean="0"/>
              <a:t>Banca: FGV</a:t>
            </a:r>
            <a:br>
              <a:rPr lang="pt-BR" sz="1800" dirty="0" smtClean="0"/>
            </a:br>
            <a:r>
              <a:rPr lang="pt-BR" sz="1800" dirty="0" smtClean="0"/>
              <a:t>Órgão: OAB</a:t>
            </a:r>
            <a:br>
              <a:rPr lang="pt-BR" sz="1800" dirty="0" smtClean="0"/>
            </a:br>
            <a:r>
              <a:rPr lang="pt-BR" sz="1800" dirty="0" smtClean="0"/>
              <a:t>Prova: </a:t>
            </a:r>
            <a:r>
              <a:rPr lang="pt-BR" sz="1800" dirty="0" smtClean="0">
                <a:hlinkClick r:id="rId2"/>
              </a:rPr>
              <a:t>Exame de Ordem Unificado - XXVI - Primeira Fase</a:t>
            </a:r>
            <a:r>
              <a:rPr lang="pt-BR" sz="1800" dirty="0" smtClean="0"/>
              <a:t> </a:t>
            </a:r>
            <a:br>
              <a:rPr lang="pt-BR" sz="1800" dirty="0" smtClean="0"/>
            </a:br>
            <a:endParaRPr lang="pt-BR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Art. 60. É vedada a realização de despesa sem prévio empenho.</a:t>
            </a:r>
          </a:p>
          <a:p>
            <a:r>
              <a:rPr lang="pt-BR" dirty="0" smtClean="0"/>
              <a:t>Art. 63. A liquidação da despesa consiste na verificação do direito adquirido pelo credor tendo por base os títulos e documentos comprobatórios do respectivo crédito.</a:t>
            </a:r>
          </a:p>
          <a:p>
            <a:pPr>
              <a:buNone/>
            </a:pPr>
            <a:r>
              <a:rPr lang="pt-BR" dirty="0" smtClean="0"/>
              <a:t>§ 1° Essa verificação tem por fim apurar:</a:t>
            </a:r>
          </a:p>
          <a:p>
            <a:pPr>
              <a:buNone/>
            </a:pPr>
            <a:r>
              <a:rPr lang="pt-BR" dirty="0" smtClean="0"/>
              <a:t>I - a origem e o objeto do que se deve pagar;</a:t>
            </a:r>
          </a:p>
          <a:p>
            <a:pPr>
              <a:buNone/>
            </a:pPr>
            <a:r>
              <a:rPr lang="pt-BR" dirty="0" smtClean="0"/>
              <a:t>II - a importância exata a pagar;</a:t>
            </a:r>
          </a:p>
          <a:p>
            <a:pPr>
              <a:buNone/>
            </a:pPr>
            <a:r>
              <a:rPr lang="pt-BR" dirty="0" smtClean="0"/>
              <a:t>III - a quem se deve pagar a importância, para extinguir a obrigação.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4320/64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+mj-lt"/>
                <a:cs typeface="Calibri" pitchFamily="34" charset="0"/>
              </a:rPr>
              <a:t>Perda dos bens ou valores acrescidos ilicitamente ao patrimônio</a:t>
            </a:r>
            <a:r>
              <a:rPr lang="pt-BR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 (Se ocorrer está circunstância)</a:t>
            </a:r>
          </a:p>
          <a:p>
            <a:r>
              <a:rPr lang="pt-BR" dirty="0" smtClean="0">
                <a:latin typeface="+mj-lt"/>
                <a:cs typeface="Calibri" pitchFamily="34" charset="0"/>
              </a:rPr>
              <a:t>Ressarcimento integral do dano </a:t>
            </a:r>
            <a:r>
              <a:rPr lang="pt-BR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(Sim)</a:t>
            </a:r>
          </a:p>
          <a:p>
            <a:r>
              <a:rPr lang="pt-BR" dirty="0" smtClean="0">
                <a:latin typeface="+mj-lt"/>
                <a:ea typeface="Calibri" panose="020F0502020204030204" pitchFamily="34" charset="0"/>
                <a:cs typeface="Calibri" pitchFamily="34" charset="0"/>
              </a:rPr>
              <a:t>Perda da função pública </a:t>
            </a:r>
            <a:r>
              <a:rPr lang="pt-BR" dirty="0" smtClean="0">
                <a:solidFill>
                  <a:srgbClr val="FF0000"/>
                </a:solidFill>
                <a:cs typeface="Calibri" pitchFamily="34" charset="0"/>
              </a:rPr>
              <a:t>(Sim)</a:t>
            </a:r>
            <a:endParaRPr lang="pt-BR" dirty="0" smtClean="0">
              <a:latin typeface="+mj-lt"/>
              <a:ea typeface="Calibri" panose="020F0502020204030204" pitchFamily="34" charset="0"/>
              <a:cs typeface="Calibri" pitchFamily="34" charset="0"/>
            </a:endParaRPr>
          </a:p>
          <a:p>
            <a:r>
              <a:rPr lang="pt-BR" dirty="0" smtClean="0">
                <a:latin typeface="+mj-lt"/>
                <a:ea typeface="Calibri" panose="020F0502020204030204" pitchFamily="34" charset="0"/>
                <a:cs typeface="Calibri" pitchFamily="34" charset="0"/>
              </a:rPr>
              <a:t>Suspensão dos direitos políticos (</a:t>
            </a:r>
            <a:r>
              <a:rPr lang="pt-BR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itchFamily="34" charset="0"/>
              </a:rPr>
              <a:t>De 5 a 8 anos)</a:t>
            </a:r>
          </a:p>
          <a:p>
            <a:r>
              <a:rPr lang="pt-BR" dirty="0" smtClean="0">
                <a:latin typeface="+mj-lt"/>
                <a:ea typeface="Calibri" panose="020F0502020204030204" pitchFamily="34" charset="0"/>
                <a:cs typeface="Calibri" pitchFamily="34" charset="0"/>
              </a:rPr>
              <a:t>Pagamento de multa civil </a:t>
            </a:r>
            <a:r>
              <a:rPr lang="pt-BR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itchFamily="34" charset="0"/>
              </a:rPr>
              <a:t>(Até 2X o valor do dano)</a:t>
            </a:r>
          </a:p>
          <a:p>
            <a:r>
              <a:rPr lang="pt-BR" sz="2800" dirty="0" smtClean="0">
                <a:latin typeface="+mj-lt"/>
                <a:cs typeface="Calibri" pitchFamily="34" charset="0"/>
              </a:rPr>
              <a:t>Proibição de contratar com o Poder Público ou receber benefícios ou incentivos </a:t>
            </a:r>
            <a:r>
              <a:rPr lang="pt-BR" sz="2800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(5 anos)</a:t>
            </a:r>
          </a:p>
          <a:p>
            <a:endParaRPr lang="pt-BR" dirty="0" smtClean="0">
              <a:latin typeface="+mj-lt"/>
              <a:ea typeface="Calibri" panose="020F0502020204030204" pitchFamily="34" charset="0"/>
              <a:cs typeface="Calibri" pitchFamily="34" charset="0"/>
            </a:endParaRPr>
          </a:p>
          <a:p>
            <a:pPr>
              <a:buNone/>
            </a:pPr>
            <a:endParaRPr lang="pt-BR" dirty="0" smtClean="0"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  <a:p>
            <a:pPr>
              <a:buNone/>
            </a:pPr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Prejuízo ao erário - Sanções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Inserida pela LC 157/16, Lei que trata do ISS.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Importante destacar que a improbidade administrativa é disciplinada por Lei ordinária.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Rol taxativo das condutas vedadas.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Necessita da comprovação do dolo dos agentes envolvidos.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Ato de improbidade decorrente de concessão ou aplicação indevida de benefício financeiro ou tributário Art. 10-A Lei 8.429/92</a:t>
            </a:r>
            <a:endParaRPr lang="pt-B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Fixação de alíquotas mínimas do ISS inferior a 2%</a:t>
            </a:r>
          </a:p>
          <a:p>
            <a:pPr algn="just"/>
            <a:r>
              <a:rPr lang="pt-BR" dirty="0" smtClean="0"/>
              <a:t>Concessão de isenções, incentivos ou benefícios tributários ou financeiros relativos ao ISS, que resultem em carga tributária menor que a decorrente da aplicação da alíquota mínima de 2%.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O objetivo do legislador é evitar a guerra fiscal.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Condutas vedadas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Concessão, aplicação ou manutenção de benefício financeiro ou tributário.</a:t>
            </a:r>
          </a:p>
          <a:p>
            <a:pPr algn="just"/>
            <a:r>
              <a:rPr lang="pt-BR" dirty="0" smtClean="0"/>
              <a:t>Dolo do agente ou de terceiro.</a:t>
            </a:r>
          </a:p>
          <a:p>
            <a:pPr algn="just"/>
            <a:r>
              <a:rPr lang="pt-BR" dirty="0" smtClean="0"/>
              <a:t>Nexo causal entra a ação ou omissão e a concessão ou aplicação do benefício 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Ato de improbidade direcionado basicamente aos Prefeitos e Vereadores dos Municípios e Governador e Deputados do Distrito Federal.</a:t>
            </a:r>
          </a:p>
          <a:p>
            <a:pPr algn="just">
              <a:buNone/>
            </a:pPr>
            <a:r>
              <a:rPr lang="pt-BR" dirty="0" smtClean="0"/>
              <a:t>	Nada impede que terceiros também sejam responsabilizados quando contribuírem para o ato de improbidade ou se beneficiarem dele.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Perda da função pública </a:t>
            </a:r>
          </a:p>
          <a:p>
            <a:pPr algn="just"/>
            <a:r>
              <a:rPr lang="pt-BR" dirty="0" smtClean="0"/>
              <a:t>Suspensão dos direitos políticos de 5 a 8 anos</a:t>
            </a:r>
          </a:p>
          <a:p>
            <a:pPr algn="just"/>
            <a:r>
              <a:rPr lang="pt-BR" dirty="0" smtClean="0"/>
              <a:t>Multa civil de até três vezes o valor do benefício financeiro ou tributário concedido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smtClean="0"/>
              <a:t>	As </a:t>
            </a:r>
            <a:r>
              <a:rPr lang="pt-BR" dirty="0" smtClean="0"/>
              <a:t>sanções podem ser aplicadas de forma isoladas ou cumulativamente, de acordo com a gravidade da conduta.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Sanções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/>
              <a:t>	Raimundo tornou-se prefeito de um pequeno município brasileiro. Seu mandato teve início em janeiro de 2009 e encerrou-se em dezembro de 2012. Em abril de 2010, sabendo que sua esposa estava grávida de gêmeos e que sua residência seria pequena para receber os novos filhos, Raimundo comprou um terreno e resolveu construir uma casa maior. No mesmo mês, com o orçamento familiar apertado, para não incorrer em novos custos, ele usou um trator de esteiras, de propriedade do município, para nivelar o terreno recém-adquirido. </a:t>
            </a:r>
          </a:p>
          <a:p>
            <a:pPr algn="just">
              <a:buNone/>
            </a:pPr>
            <a:r>
              <a:rPr lang="pt-BR" dirty="0" smtClean="0"/>
              <a:t>	O Ministério Público teve ciência do fato em maio de 2015 e ajuizou, em setembro do mesmo ano, ação de improbidade administrativa contra Raimundo. Após análise da resposta preliminar, o juiz recebeu a ação e ordenou a citação do réu em dezembro de 2015.  </a:t>
            </a:r>
          </a:p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algn="just">
              <a:buNone/>
            </a:pPr>
            <a:r>
              <a:rPr lang="pt-BR" dirty="0" smtClean="0"/>
              <a:t>	Considerando o enunciado da questão e a Lei de Improbidade Administrativa, em especial as disposições sobre prescrição, o prazo prescricional das eventuais sanções a serem aplicadas a Raimundo é de  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Aplicada em: 2018</a:t>
            </a:r>
            <a:br>
              <a:rPr lang="pt-BR" sz="1800" dirty="0" smtClean="0"/>
            </a:br>
            <a:r>
              <a:rPr lang="pt-BR" sz="1800" dirty="0" smtClean="0"/>
              <a:t>Banca: FGV</a:t>
            </a:r>
            <a:br>
              <a:rPr lang="pt-BR" sz="1800" dirty="0" smtClean="0"/>
            </a:br>
            <a:r>
              <a:rPr lang="pt-BR" sz="1800" dirty="0" smtClean="0"/>
              <a:t>Órgão: OAB</a:t>
            </a:r>
            <a:br>
              <a:rPr lang="pt-BR" sz="1800" dirty="0" smtClean="0"/>
            </a:br>
            <a:r>
              <a:rPr lang="pt-BR" sz="1800" dirty="0" smtClean="0"/>
              <a:t>Prova: </a:t>
            </a:r>
            <a:r>
              <a:rPr lang="pt-BR" sz="1800" dirty="0" smtClean="0">
                <a:hlinkClick r:id="rId2"/>
              </a:rPr>
              <a:t>Exame de Ordem Unificado - XXV - Primeira Fase</a:t>
            </a:r>
            <a:r>
              <a:rPr lang="pt-BR" sz="1800" dirty="0" smtClean="0"/>
              <a:t> </a:t>
            </a:r>
            <a:br>
              <a:rPr lang="pt-BR" sz="1800" dirty="0" smtClean="0"/>
            </a:br>
            <a:endParaRPr lang="pt-BR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dirty="0" smtClean="0"/>
              <a:t>A) cinco anos, tendo como termo inicial a data da infração (abril de 2010); logo, como a ação foi ajuizada em setembro de 2015, ocorreu a prescrição no caso concreto</a:t>
            </a:r>
            <a:br>
              <a:rPr lang="pt-BR" dirty="0" smtClean="0"/>
            </a:br>
            <a:endParaRPr lang="pt-BR" dirty="0" smtClean="0"/>
          </a:p>
          <a:p>
            <a:pPr algn="just">
              <a:buNone/>
            </a:pPr>
            <a:r>
              <a:rPr lang="pt-BR" dirty="0" smtClean="0"/>
              <a:t>B) três anos, tendo como termo inicial a data em que os fatos se tornaram conhecidos pelo Ministério Público (maio de 2015); logo, como a ação foi ajuizada em setembro de 2015, não ocorreu a prescrição no caso concreto. </a:t>
            </a:r>
            <a:br>
              <a:rPr lang="pt-BR" dirty="0" smtClean="0"/>
            </a:br>
            <a:endParaRPr lang="pt-BR" dirty="0" smtClean="0"/>
          </a:p>
          <a:p>
            <a:pPr algn="just">
              <a:buNone/>
            </a:pPr>
            <a:r>
              <a:rPr lang="pt-BR" dirty="0" smtClean="0"/>
              <a:t>C) cinco anos, tendo como termo inicial o término do exercício do mandato (dezembro de 2012); logo, como a ação foi ajuizada em setembro de 2015, não ocorreu a prescrição no caso concreto.  </a:t>
            </a:r>
            <a:br>
              <a:rPr lang="pt-BR" dirty="0" smtClean="0"/>
            </a:br>
            <a:endParaRPr lang="pt-BR" dirty="0" smtClean="0"/>
          </a:p>
          <a:p>
            <a:pPr algn="just">
              <a:buNone/>
            </a:pPr>
            <a:r>
              <a:rPr lang="pt-BR" dirty="0" smtClean="0"/>
              <a:t>D) três anos, tendo como termo inicial o término do exercício do mandato (dezembro de 2012); logo, como a ação foi ajuizada em setembro de 2015, ocorreu a prescrição no caso concreto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 smtClean="0"/>
              <a:t>Aplicada em: 2018</a:t>
            </a:r>
            <a:br>
              <a:rPr lang="pt-BR" sz="1800" dirty="0" smtClean="0"/>
            </a:br>
            <a:r>
              <a:rPr lang="pt-BR" sz="1800" dirty="0" smtClean="0"/>
              <a:t>Banca: FGV</a:t>
            </a:r>
            <a:br>
              <a:rPr lang="pt-BR" sz="1800" dirty="0" smtClean="0"/>
            </a:br>
            <a:r>
              <a:rPr lang="pt-BR" sz="1800" dirty="0" smtClean="0"/>
              <a:t>Órgão: OAB</a:t>
            </a:r>
            <a:br>
              <a:rPr lang="pt-BR" sz="1800" dirty="0" smtClean="0"/>
            </a:br>
            <a:r>
              <a:rPr lang="pt-BR" sz="1800" dirty="0" smtClean="0"/>
              <a:t>Prova: </a:t>
            </a:r>
            <a:r>
              <a:rPr lang="pt-BR" sz="1800" dirty="0" smtClean="0">
                <a:hlinkClick r:id="rId2"/>
              </a:rPr>
              <a:t>Exame de Ordem Unificado - XXV - Primeira Fase</a:t>
            </a:r>
            <a:r>
              <a:rPr lang="pt-BR" sz="1800" dirty="0" smtClean="0"/>
              <a:t> </a:t>
            </a:r>
            <a:br>
              <a:rPr lang="pt-BR" sz="1800" dirty="0" smtClean="0"/>
            </a:br>
            <a:endParaRPr lang="pt-B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Art.37 § 4º CF/88 </a:t>
            </a:r>
          </a:p>
          <a:p>
            <a:pPr algn="just"/>
            <a:r>
              <a:rPr lang="pt-BR" dirty="0" smtClean="0"/>
              <a:t>Lei 8.429/92 Lei de improbidade Administrativa</a:t>
            </a:r>
          </a:p>
          <a:p>
            <a:pPr algn="just"/>
            <a:r>
              <a:rPr lang="pt-BR" dirty="0" smtClean="0"/>
              <a:t>Lei complementar 101/00 – Lei de responsabilidade fiscal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Legislação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1ª Corrente – Considera uma como subdivisão da moralidade.</a:t>
            </a:r>
          </a:p>
          <a:p>
            <a:pPr algn="just"/>
            <a:r>
              <a:rPr lang="pt-BR" dirty="0" smtClean="0"/>
              <a:t>2ª Corrente -  Considera como superior a moralidade</a:t>
            </a:r>
          </a:p>
          <a:p>
            <a:pPr algn="just"/>
            <a:r>
              <a:rPr lang="pt-BR" dirty="0" smtClean="0"/>
              <a:t>3ª Corrente – Considera como sinônimo de moralidade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probidade?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§ 4º - Os atos de improbidade administrativa importarão a suspensão dos direitos políticos, a perda da função pública, a indisponibilidade dos bens e o ressarcimento ao erário, na forma e gradação previstas em lei, sem prejuízo da ação penal cabível.</a:t>
            </a:r>
          </a:p>
          <a:p>
            <a:pPr algn="just">
              <a:buNone/>
            </a:pPr>
            <a:r>
              <a:rPr lang="pt-BR" dirty="0" smtClean="0"/>
              <a:t>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Art.37 § 4º CF/88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Legalidade</a:t>
            </a:r>
          </a:p>
          <a:p>
            <a:r>
              <a:rPr lang="pt-BR" dirty="0" smtClean="0"/>
              <a:t>Impessoalidade</a:t>
            </a:r>
          </a:p>
          <a:p>
            <a:r>
              <a:rPr lang="pt-BR" dirty="0" smtClean="0"/>
              <a:t>Moralidade</a:t>
            </a:r>
          </a:p>
          <a:p>
            <a:r>
              <a:rPr lang="pt-BR" dirty="0" smtClean="0"/>
              <a:t>Publicidade</a:t>
            </a:r>
          </a:p>
          <a:p>
            <a:r>
              <a:rPr lang="pt-BR" dirty="0" smtClean="0"/>
              <a:t>Eficiência</a:t>
            </a:r>
          </a:p>
          <a:p>
            <a:r>
              <a:rPr lang="pt-BR" dirty="0" smtClean="0"/>
              <a:t>Razoabilidade</a:t>
            </a:r>
          </a:p>
          <a:p>
            <a:r>
              <a:rPr lang="pt-BR" dirty="0" smtClean="0"/>
              <a:t>Proporcionalidade</a:t>
            </a:r>
          </a:p>
          <a:p>
            <a:r>
              <a:rPr lang="pt-BR" dirty="0" smtClean="0"/>
              <a:t>Adequação punitiva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501</TotalTime>
  <Words>938</Words>
  <Application>Microsoft Office PowerPoint</Application>
  <PresentationFormat>Apresentação na tela (4:3)</PresentationFormat>
  <Paragraphs>178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Concurso</vt:lpstr>
      <vt:lpstr>Improbidade administrativa</vt:lpstr>
      <vt:lpstr>Aplicada em: 2018 Banca: FGV Órgão: OAB Prova: Exame de Ordem Unificado - XXVI - Primeira Fase  </vt:lpstr>
      <vt:lpstr>Aplicada em: 2018 Banca: FGV Órgão: OAB Prova: Exame de Ordem Unificado - XXVI - Primeira Fase  </vt:lpstr>
      <vt:lpstr>Aplicada em: 2018 Banca: FGV Órgão: OAB Prova: Exame de Ordem Unificado - XXV - Primeira Fase  </vt:lpstr>
      <vt:lpstr>Aplicada em: 2018 Banca: FGV Órgão: OAB Prova: Exame de Ordem Unificado - XXV - Primeira Fase  </vt:lpstr>
      <vt:lpstr>Legislação </vt:lpstr>
      <vt:lpstr>O que é probidade?</vt:lpstr>
      <vt:lpstr>Art.37 § 4º CF/88 </vt:lpstr>
      <vt:lpstr>Princípios</vt:lpstr>
      <vt:lpstr>Art.1º Lei 8.429/92</vt:lpstr>
      <vt:lpstr>Art.1º Lei 8.429/92</vt:lpstr>
      <vt:lpstr>Sujeito ativo do ato de improbidade</vt:lpstr>
      <vt:lpstr>Sujeito passivo do ato de improbidade</vt:lpstr>
      <vt:lpstr>Responsabilidade do sucessor</vt:lpstr>
      <vt:lpstr>Atos de improbidade</vt:lpstr>
      <vt:lpstr>Atos de improbidade</vt:lpstr>
      <vt:lpstr>Enriquecimento ilícito</vt:lpstr>
      <vt:lpstr>Enriquecimento ilícito</vt:lpstr>
      <vt:lpstr>Enriquecimento ilícito</vt:lpstr>
      <vt:lpstr>Enriquecimento ilícito</vt:lpstr>
      <vt:lpstr>Enriquecimento ilícito - Sanções</vt:lpstr>
      <vt:lpstr>Enriquecimento ilícito – Sanções Art. 12,I</vt:lpstr>
      <vt:lpstr>Enriquecimento ilícito – Observações</vt:lpstr>
      <vt:lpstr>Enriquecimento ilícito – Observações</vt:lpstr>
      <vt:lpstr>Improbidade Administrativa que Causam Prejuízo ao Erário Art.10</vt:lpstr>
      <vt:lpstr>Requisitos</vt:lpstr>
      <vt:lpstr>Improbidade Administrativa que Causam Prejuízo ao Erário</vt:lpstr>
      <vt:lpstr>Improbidade Administrativa que Causam Prejuízo ao Erário</vt:lpstr>
      <vt:lpstr>Improbidade Administrativa que Causam Prejuízo ao Erário</vt:lpstr>
      <vt:lpstr>Lei 4320/64</vt:lpstr>
      <vt:lpstr>Prejuízo ao erário - Sanções</vt:lpstr>
      <vt:lpstr>Ato de improbidade decorrente de concessão ou aplicação indevida de benefício financeiro ou tributário Art. 10-A Lei 8.429/92</vt:lpstr>
      <vt:lpstr>Condutas vedadas</vt:lpstr>
      <vt:lpstr>Requisitos</vt:lpstr>
      <vt:lpstr>Observações</vt:lpstr>
      <vt:lpstr>Sanções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Improbidade administrativa</dc:title>
  <dc:creator>Usuario</dc:creator>
  <cp:lastModifiedBy>Usuario</cp:lastModifiedBy>
  <cp:revision>22</cp:revision>
  <dcterms:created xsi:type="dcterms:W3CDTF">2018-10-08T20:23:30Z</dcterms:created>
  <dcterms:modified xsi:type="dcterms:W3CDTF">2018-10-22T18:43:55Z</dcterms:modified>
</cp:coreProperties>
</file>