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6" r:id="rId10"/>
    <p:sldId id="265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2" r:id="rId21"/>
    <p:sldId id="283" r:id="rId22"/>
    <p:sldId id="275" r:id="rId23"/>
    <p:sldId id="276" r:id="rId24"/>
    <p:sldId id="277" r:id="rId25"/>
    <p:sldId id="278" r:id="rId26"/>
    <p:sldId id="279" r:id="rId27"/>
    <p:sldId id="280" r:id="rId28"/>
    <p:sldId id="284" r:id="rId29"/>
    <p:sldId id="281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9" r:id="rId43"/>
    <p:sldId id="300" r:id="rId44"/>
    <p:sldId id="301" r:id="rId45"/>
    <p:sldId id="297" r:id="rId46"/>
    <p:sldId id="298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96338B-6895-4CBB-A052-7FF4F26378F1}" type="datetimeFigureOut">
              <a:rPr lang="pt-BR" smtClean="0"/>
              <a:pPr/>
              <a:t>04/10/2018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8F0EC8-31A8-4B45-8565-EB48E83C0D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concursos.com/questoes-de-concursos/provas/fgv-2018-tj-sc-analista-administrativ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concursos.com/questoes-da-oab/provas/fgv-2018-oab-exame-de-ordem-unificado-xxvi-primeira-fas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829761"/>
          </a:xfrm>
        </p:spPr>
        <p:txBody>
          <a:bodyPr/>
          <a:lstStyle/>
          <a:p>
            <a:r>
              <a:rPr lang="pt-BR" dirty="0" smtClean="0"/>
              <a:t>Agentes Públicos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Gilberto de Freitas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§ 6º As polícias militares e corpos de bombeiros militares, forças auxiliares e reserva do Exército, subordinam-se, juntamente com as polícias civis, aos Governadores dos Estados, do Distrito Federal e dos Territórios.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Militares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Em sentido amplo são as pessoas que prestam serviços ao Estado em decorrência de algum vínculo de trabalho e mediante remuneração paga pelos cofres públicos.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Servidores públicos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Regidos por um regime estatutário, são titulares de cargos públicos.</a:t>
            </a:r>
          </a:p>
          <a:p>
            <a:pPr algn="just">
              <a:buNone/>
            </a:pPr>
            <a:r>
              <a:rPr lang="pt-BR" dirty="0" smtClean="0"/>
              <a:t>	 ex. Servidores da união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200" dirty="0" smtClean="0"/>
              <a:t>Servidores estatutário</a:t>
            </a:r>
            <a:br>
              <a:rPr lang="pt-BR" sz="4200" dirty="0" smtClean="0"/>
            </a:br>
            <a:endParaRPr lang="pt-BR" sz="4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A relação é contratual e regido pela CLT, tendo natureza de emprego público.</a:t>
            </a:r>
          </a:p>
          <a:p>
            <a:pPr algn="just">
              <a:buNone/>
            </a:pPr>
            <a:r>
              <a:rPr lang="pt-BR" dirty="0" smtClean="0"/>
              <a:t>	Ex:Empregados da Caixa Econômica Federal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Empregados públicos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São submetidos a regime jurídico especial, desempenham uma função apenas. Será por tempo determinado e visa atender a necessidade temporária de excepcional interesse público. 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Servidores Temporários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São pessoas físicas que prestam serviços ao Estado sem vinculo empregatício, com ou sem remuneração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Particulares em colaboração com o poder público</a:t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Exercem função em nome próprio, sob fiscalização do poder público, recebem remuneração de terceiros usuários do serviço público.</a:t>
            </a:r>
          </a:p>
          <a:p>
            <a:pPr algn="just">
              <a:buNone/>
            </a:pPr>
            <a:r>
              <a:rPr lang="pt-BR" dirty="0" smtClean="0"/>
              <a:t>	Ex: Cartorários, leiloeiros, tradutores, etc.</a:t>
            </a:r>
          </a:p>
          <a:p>
            <a:pPr algn="just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Agente público por delegação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Realiza função pública relevante, não tem vinculo empregatício e em regra não recebe remuneração.</a:t>
            </a:r>
          </a:p>
          <a:p>
            <a:pPr algn="just">
              <a:buNone/>
            </a:pPr>
            <a:r>
              <a:rPr lang="pt-BR" dirty="0" smtClean="0"/>
              <a:t>	Ex: Jurados, comissários de menores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Agente público por requisição, nomeação ou designação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Espontaneamente assumem função pública em momento de emergência, como em epidemias, enchentes.</a:t>
            </a:r>
          </a:p>
          <a:p>
            <a:pPr algn="just">
              <a:buNone/>
            </a:pPr>
            <a:r>
              <a:rPr lang="pt-BR" dirty="0" smtClean="0"/>
              <a:t>	Ex bombeiros civil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Agente público gestor de negócios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Prestam transitoriamente e normalmente sem remuneração múnus público ou serviço público relevante.</a:t>
            </a:r>
          </a:p>
          <a:p>
            <a:pPr algn="just">
              <a:buNone/>
            </a:pPr>
            <a:r>
              <a:rPr lang="pt-BR" dirty="0" smtClean="0"/>
              <a:t>	Ex</a:t>
            </a:r>
            <a:r>
              <a:rPr lang="pt-BR" smtClean="0"/>
              <a:t>: Mesário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Agente honorífico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Maria, ocupante de cargo de provimento efetivo de natureza técnica na Administração Pública municipal, foi aprovada em concurso público de provas e títulos, organizado pelo Estado, para o provimento de um cargo igualmente de natureza técnica. Ao dirigir-se ao departamento de recursos humanos do Estado para apresentar os documentos necessários à posse, foi informada que a ordem constitucional vedava a acumulação de cargos públicos nas circunstâncias em que se encontrava.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pt-BR" sz="1800" dirty="0" smtClean="0"/>
              <a:t>Aplicada em: 2018</a:t>
            </a:r>
            <a:br>
              <a:rPr lang="pt-BR" sz="1800" dirty="0" smtClean="0"/>
            </a:br>
            <a:r>
              <a:rPr lang="pt-BR" sz="1800" dirty="0" smtClean="0"/>
              <a:t>Banca: FGV</a:t>
            </a:r>
            <a:br>
              <a:rPr lang="pt-BR" sz="1800" dirty="0" smtClean="0"/>
            </a:br>
            <a:r>
              <a:rPr lang="pt-BR" sz="1800" dirty="0" smtClean="0"/>
              <a:t>Órgão: TJ-SC</a:t>
            </a:r>
            <a:br>
              <a:rPr lang="pt-BR" sz="1800" dirty="0" smtClean="0"/>
            </a:br>
            <a:r>
              <a:rPr lang="pt-BR" sz="1800" dirty="0" smtClean="0"/>
              <a:t>Prova: </a:t>
            </a:r>
            <a:r>
              <a:rPr lang="pt-BR" sz="1800" dirty="0" smtClean="0">
                <a:hlinkClick r:id="rId2"/>
              </a:rPr>
              <a:t>Analista Administrativo</a:t>
            </a:r>
            <a:r>
              <a:rPr lang="pt-BR" sz="1800" dirty="0" smtClean="0"/>
              <a:t> </a:t>
            </a:r>
            <a:br>
              <a:rPr lang="pt-BR" sz="1800" dirty="0" smtClean="0"/>
            </a:br>
            <a:endParaRPr lang="pt-BR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Cargo público é o conjunto de atribuições e responsabilidades previstas na estrutura organizacional que devem ser cometidas a um servidor. (Art.3º Lei 8.112/90)</a:t>
            </a:r>
          </a:p>
          <a:p>
            <a:pPr algn="just"/>
            <a:r>
              <a:rPr lang="pt-BR" dirty="0" smtClean="0"/>
              <a:t>O ocupante possui vínculo estatutário com o Estado.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Tipos  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Cargo público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43174" y="428625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Vitalício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643174" y="470274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Efetivo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643174" y="507207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 comissão</a:t>
            </a:r>
            <a:endParaRPr lang="pt-BR" dirty="0"/>
          </a:p>
        </p:txBody>
      </p:sp>
      <p:cxnSp>
        <p:nvCxnSpPr>
          <p:cNvPr id="8" name="Conector de seta reta 7"/>
          <p:cNvCxnSpPr>
            <a:endCxn id="4" idx="1"/>
          </p:cNvCxnSpPr>
          <p:nvPr/>
        </p:nvCxnSpPr>
        <p:spPr>
          <a:xfrm flipV="1">
            <a:off x="1714480" y="4470922"/>
            <a:ext cx="928694" cy="24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endCxn id="5" idx="1"/>
          </p:cNvCxnSpPr>
          <p:nvPr/>
        </p:nvCxnSpPr>
        <p:spPr>
          <a:xfrm>
            <a:off x="1714480" y="4786322"/>
            <a:ext cx="928694" cy="101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endCxn id="6" idx="1"/>
          </p:cNvCxnSpPr>
          <p:nvPr/>
        </p:nvCxnSpPr>
        <p:spPr>
          <a:xfrm>
            <a:off x="1643042" y="4786322"/>
            <a:ext cx="1000132" cy="470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5286380" y="45005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Isolado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286380" y="484561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Organizado em carreira</a:t>
            </a:r>
            <a:endParaRPr lang="pt-BR" dirty="0"/>
          </a:p>
        </p:txBody>
      </p:sp>
      <p:cxnSp>
        <p:nvCxnSpPr>
          <p:cNvPr id="20" name="Conector de seta reta 19"/>
          <p:cNvCxnSpPr>
            <a:endCxn id="15" idx="1"/>
          </p:cNvCxnSpPr>
          <p:nvPr/>
        </p:nvCxnSpPr>
        <p:spPr>
          <a:xfrm flipV="1">
            <a:off x="3571868" y="4685236"/>
            <a:ext cx="1714512" cy="24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endCxn id="16" idx="1"/>
          </p:cNvCxnSpPr>
          <p:nvPr/>
        </p:nvCxnSpPr>
        <p:spPr>
          <a:xfrm>
            <a:off x="3571868" y="4929198"/>
            <a:ext cx="1714512" cy="101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Conjunto de atribuições exercidas por agentes públicos, às quais não correspondem a um cargo ou emprego públicos (Di Pietro).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Tipos    Exercido por servidores contratados                         		temporariamente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		Funções de natureza permanente 		(chefia, assessoramento)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pública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1571604" y="342900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rot="16200000" flipH="1">
            <a:off x="1214414" y="3786190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Provimento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/>
              <a:t>	Maria foi aprovada em concurso para o cargo de analista judiciário do Tribunal Regional Federal da 2ª Região, mas, após ter adquirido a estabilidade, foi demitida sem a observância das normas relativas ao processo administrativo disciplinar. </a:t>
            </a:r>
          </a:p>
          <a:p>
            <a:pPr algn="just">
              <a:buNone/>
            </a:pPr>
            <a:r>
              <a:rPr lang="pt-BR" dirty="0" smtClean="0"/>
              <a:t>	Em razão disso, Maria ajuizou ação anulatória do ato </a:t>
            </a:r>
            <a:r>
              <a:rPr lang="pt-BR" dirty="0" err="1" smtClean="0"/>
              <a:t>demissional</a:t>
            </a:r>
            <a:r>
              <a:rPr lang="pt-BR" dirty="0" smtClean="0"/>
              <a:t>, na qual obteve êxito por meio de decisão jurisdicional transitada em julgado. Nesse interregno, contudo, Alfredo, também regularmente aprovado em concurso e estável, foi promovido e passou a ocupar o cargo que era de Maria. </a:t>
            </a:r>
          </a:p>
          <a:p>
            <a:pPr algn="just">
              <a:buNone/>
            </a:pPr>
            <a:r>
              <a:rPr lang="pt-BR" dirty="0" smtClean="0"/>
              <a:t>	</a:t>
            </a:r>
            <a:br>
              <a:rPr lang="pt-BR" dirty="0" smtClean="0"/>
            </a:br>
            <a:endParaRPr lang="pt-BR" dirty="0" smtClean="0"/>
          </a:p>
          <a:p>
            <a:pPr algn="just">
              <a:buNone/>
            </a:pPr>
            <a:r>
              <a:rPr lang="pt-BR" dirty="0" smtClean="0"/>
              <a:t>	Sobre a hipótese apresentada, assinale a afirmativa correta.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1600" dirty="0" smtClean="0"/>
              <a:t>Aplicada em: 2018</a:t>
            </a:r>
            <a:br>
              <a:rPr lang="pt-BR" sz="1600" dirty="0" smtClean="0"/>
            </a:br>
            <a:r>
              <a:rPr lang="pt-BR" sz="1600" dirty="0" smtClean="0"/>
              <a:t>Banca: FGV</a:t>
            </a:r>
            <a:br>
              <a:rPr lang="pt-BR" sz="1600" dirty="0" smtClean="0"/>
            </a:br>
            <a:r>
              <a:rPr lang="pt-BR" sz="1600" dirty="0" smtClean="0"/>
              <a:t>Órgão: OAB</a:t>
            </a:r>
            <a:br>
              <a:rPr lang="pt-BR" sz="1600" dirty="0" smtClean="0"/>
            </a:br>
            <a:r>
              <a:rPr lang="pt-BR" sz="1600" dirty="0" smtClean="0"/>
              <a:t>Prova: </a:t>
            </a:r>
            <a:r>
              <a:rPr lang="pt-BR" sz="1600" dirty="0" smtClean="0">
                <a:hlinkClick r:id="rId2"/>
              </a:rPr>
              <a:t>Exame de Ordem Unificado - XXVI - Primeira Fase</a:t>
            </a:r>
            <a:r>
              <a:rPr lang="pt-BR" sz="1600" dirty="0" smtClean="0"/>
              <a:t> </a:t>
            </a:r>
            <a:br>
              <a:rPr lang="pt-BR" sz="1600" dirty="0" smtClean="0"/>
            </a:br>
            <a:endParaRPr lang="pt-BR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/>
              <a:t>	a) A invalidação do ato </a:t>
            </a:r>
            <a:r>
              <a:rPr lang="pt-BR" dirty="0" err="1" smtClean="0"/>
              <a:t>demissional</a:t>
            </a:r>
            <a:r>
              <a:rPr lang="pt-BR" dirty="0" smtClean="0"/>
              <a:t> de Maria não poderá importar na sua reintegração ao cargo anterior, considerando que está ocupado por Alfredo.</a:t>
            </a:r>
          </a:p>
          <a:p>
            <a:pPr algn="just">
              <a:buNone/>
            </a:pPr>
            <a:r>
              <a:rPr lang="pt-BR" dirty="0" smtClean="0"/>
              <a:t>	b) Maria, em razão de ter adquirido a estabilidade, independentemente da existência e necessidade do cargo que ocupava, deverá ser posta em disponibilidade.</a:t>
            </a:r>
          </a:p>
          <a:p>
            <a:pPr algn="just">
              <a:buNone/>
            </a:pPr>
            <a:r>
              <a:rPr lang="pt-BR" dirty="0" smtClean="0"/>
              <a:t>	c) Maria deverá ser readaptada em cargo superior ao que ocupava anteriormente, diante da ilicitude de seu ato </a:t>
            </a:r>
            <a:r>
              <a:rPr lang="pt-BR" dirty="0" err="1" smtClean="0"/>
              <a:t>demissional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>	d) Em decorrência da invalidade do ato </a:t>
            </a:r>
            <a:r>
              <a:rPr lang="pt-BR" dirty="0" err="1" smtClean="0"/>
              <a:t>demissional</a:t>
            </a:r>
            <a:r>
              <a:rPr lang="pt-BR" dirty="0" smtClean="0"/>
              <a:t>, Maria deve ser reintegrada ao cargo que ocupava e Alfredo deverá ser reconduzido para o cargo de origem.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 	Provimento é o fato administrativo que traduz o preenchimento de um cargo público. Como esse fato depende da manifestação volitiva da autoridade competente em cada caso, tem-se que o fato provimento é consubstanciado através de um ato administrativo de caráter funcional: são os atos de provimento.</a:t>
            </a:r>
          </a:p>
          <a:p>
            <a:pPr algn="just">
              <a:buNone/>
            </a:pPr>
            <a:r>
              <a:rPr lang="pt-BR" dirty="0" smtClean="0"/>
              <a:t>	(Prof. José dos Santos Carvalho Filho)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Provimento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Originário e derivado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Originário – Não há vínculo de serviço anterior ao provimento do cargo.</a:t>
            </a:r>
          </a:p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/>
            <a:r>
              <a:rPr lang="pt-BR" dirty="0" smtClean="0"/>
              <a:t>Derivado – O indivíduo ocupa determinado cargo em razão de vinculo anterior com a administração pública</a:t>
            </a:r>
          </a:p>
          <a:p>
            <a:pPr algn="just">
              <a:buNone/>
            </a:pPr>
            <a:r>
              <a:rPr lang="pt-BR" dirty="0" smtClean="0"/>
              <a:t>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provimento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 Nomeação – É o ato unilateral de designação inicial.</a:t>
            </a:r>
          </a:p>
          <a:p>
            <a:pPr algn="just">
              <a:buNone/>
            </a:pPr>
            <a:r>
              <a:rPr lang="pt-BR" dirty="0" smtClean="0"/>
              <a:t> 	Previsto no art. 9º e 10º  da lei 8.112/90</a:t>
            </a:r>
          </a:p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Art. 10.  A nomeação para cargo de carreira ou cargo isolado de provimento efetivo depende de prévia habilitação em concurso público de provas ou de provas e títulos, obedecidos a ordem de classificação e o prazo de sua validade. </a:t>
            </a:r>
          </a:p>
          <a:p>
            <a:pPr algn="just">
              <a:buNone/>
            </a:pPr>
            <a:endParaRPr lang="pt-BR" dirty="0" smtClean="0"/>
          </a:p>
          <a:p>
            <a:pPr marL="624078" indent="-514350" algn="just">
              <a:buAutoNum type="alphaLcParenR"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Provimento originário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AutoNum type="alphaLcParenR"/>
            </a:pPr>
            <a:endParaRPr lang="pt-BR" dirty="0" smtClean="0"/>
          </a:p>
          <a:p>
            <a:pPr marL="624078" indent="-514350" algn="just">
              <a:buAutoNum type="alphaLcParenR"/>
            </a:pPr>
            <a:r>
              <a:rPr lang="pt-BR" dirty="0" smtClean="0"/>
              <a:t>Nomeação efetiva – Prévia aprovação em concurso público.</a:t>
            </a:r>
          </a:p>
          <a:p>
            <a:pPr marL="624078" indent="-514350" algn="just">
              <a:buAutoNum type="alphaLcParenR"/>
            </a:pPr>
            <a:r>
              <a:rPr lang="pt-BR" dirty="0" smtClean="0"/>
              <a:t>Nomeação em comissão – De livre escolha, destinados a serviços de direção, </a:t>
            </a:r>
            <a:r>
              <a:rPr lang="pt-BR" dirty="0" err="1" smtClean="0"/>
              <a:t>asssessoramento</a:t>
            </a:r>
            <a:r>
              <a:rPr lang="pt-BR" dirty="0" smtClean="0"/>
              <a:t> e chefia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 de nomeação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Promoção </a:t>
            </a:r>
            <a:r>
              <a:rPr lang="pt-BR" dirty="0" smtClean="0">
                <a:solidFill>
                  <a:srgbClr val="FF0000"/>
                </a:solidFill>
              </a:rPr>
              <a:t>(provimento vertical)</a:t>
            </a:r>
          </a:p>
          <a:p>
            <a:r>
              <a:rPr lang="pt-BR" dirty="0" smtClean="0"/>
              <a:t>Readaptação </a:t>
            </a:r>
            <a:r>
              <a:rPr lang="pt-BR" dirty="0" smtClean="0">
                <a:solidFill>
                  <a:srgbClr val="FF0000"/>
                </a:solidFill>
              </a:rPr>
              <a:t>(provimento horizontal)</a:t>
            </a:r>
          </a:p>
          <a:p>
            <a:r>
              <a:rPr lang="pt-BR" dirty="0" smtClean="0"/>
              <a:t>Reversão </a:t>
            </a:r>
            <a:r>
              <a:rPr lang="pt-BR" dirty="0" smtClean="0">
                <a:solidFill>
                  <a:srgbClr val="FF0000"/>
                </a:solidFill>
              </a:rPr>
              <a:t>(provimento por reingresso)</a:t>
            </a:r>
          </a:p>
          <a:p>
            <a:r>
              <a:rPr lang="pt-BR" dirty="0" smtClean="0"/>
              <a:t>Reintegração </a:t>
            </a:r>
            <a:r>
              <a:rPr lang="pt-BR" dirty="0" smtClean="0">
                <a:solidFill>
                  <a:srgbClr val="FF0000"/>
                </a:solidFill>
              </a:rPr>
              <a:t>(provimento por reingresso)</a:t>
            </a:r>
          </a:p>
          <a:p>
            <a:r>
              <a:rPr lang="pt-BR" dirty="0" smtClean="0"/>
              <a:t>Recondução </a:t>
            </a:r>
            <a:r>
              <a:rPr lang="pt-BR" dirty="0" smtClean="0">
                <a:solidFill>
                  <a:srgbClr val="FF0000"/>
                </a:solidFill>
              </a:rPr>
              <a:t>(provimento por reingresso)</a:t>
            </a:r>
          </a:p>
          <a:p>
            <a:r>
              <a:rPr lang="pt-BR" dirty="0" smtClean="0"/>
              <a:t>Aproveitamento </a:t>
            </a:r>
            <a:r>
              <a:rPr lang="pt-BR" dirty="0" smtClean="0">
                <a:solidFill>
                  <a:srgbClr val="FF0000"/>
                </a:solidFill>
              </a:rPr>
              <a:t>(provimento por reingresso)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 de provimento derivado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/>
              <a:t>À luz da sistemática constitucional, a informação prestada a Maria está:</a:t>
            </a:r>
          </a:p>
          <a:p>
            <a:pPr algn="just">
              <a:buNone/>
            </a:pPr>
            <a:r>
              <a:rPr lang="pt-BR" dirty="0" smtClean="0"/>
              <a:t>A) errada, pois é possível a acumulação dos referidos cargos desde que Maria opte pela remuneração de um deles; </a:t>
            </a:r>
          </a:p>
          <a:p>
            <a:pPr algn="just">
              <a:buNone/>
            </a:pPr>
            <a:r>
              <a:rPr lang="pt-BR" dirty="0" smtClean="0"/>
              <a:t>b) errada, pois é possível a acumulação dos referidos cargos, desde que seja observado o teto remuneratório;</a:t>
            </a:r>
          </a:p>
          <a:p>
            <a:pPr algn="just">
              <a:buNone/>
            </a:pPr>
            <a:r>
              <a:rPr lang="pt-BR" dirty="0" smtClean="0"/>
              <a:t>c) errada, pois é possível a acumulação dos referidos cargos, desde que haja compatibilidade de horários;</a:t>
            </a:r>
          </a:p>
          <a:p>
            <a:pPr algn="just">
              <a:buNone/>
            </a:pPr>
            <a:r>
              <a:rPr lang="pt-BR" dirty="0" smtClean="0"/>
              <a:t>d) certa, pois a Constituição da República veda a acumulação de cargos públicos de natureza técnica;</a:t>
            </a:r>
          </a:p>
          <a:p>
            <a:pPr algn="just">
              <a:buNone/>
            </a:pPr>
            <a:r>
              <a:rPr lang="pt-BR" dirty="0" smtClean="0"/>
              <a:t>e) certa, pois a Constituição da República veda a acumulação de quaisquer cargos públicos.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	Provimento de um sujeito em cargo superior na carreira. </a:t>
            </a:r>
            <a:r>
              <a:rPr lang="pt-BR" dirty="0" smtClean="0">
                <a:solidFill>
                  <a:srgbClr val="FF0000"/>
                </a:solidFill>
              </a:rPr>
              <a:t>(ocorre a mudança do cargo)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 	Promoção ≠ progressão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Progressão o sujeito permanece no mesmo cargo, mas dentro dele ocorre um </a:t>
            </a:r>
            <a:r>
              <a:rPr lang="pt-BR" i="1" dirty="0" err="1" smtClean="0"/>
              <a:t>iter</a:t>
            </a:r>
            <a:r>
              <a:rPr lang="pt-BR" i="1" dirty="0" smtClean="0"/>
              <a:t> </a:t>
            </a:r>
            <a:r>
              <a:rPr lang="pt-BR" dirty="0" smtClean="0"/>
              <a:t>funcional, normalmente simbolizada por índices ou padrões, em que a melhoria será materializada por aumento do vencimento. (Prof. José dos Santos Carvalho Filho)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Promoção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É a investidura do servidor em cargo de atribuições e responsabilidades compatíveis com a limitação que tenha sofrido em sua capacidade física ou mental verificada em inspeção médica. </a:t>
            </a:r>
            <a:r>
              <a:rPr lang="pt-BR" dirty="0" smtClean="0">
                <a:solidFill>
                  <a:srgbClr val="FF0000"/>
                </a:solidFill>
              </a:rPr>
              <a:t>(art. 24 lei 8.112/90)</a:t>
            </a:r>
          </a:p>
          <a:p>
            <a:pPr algn="just">
              <a:buNone/>
            </a:pPr>
            <a:r>
              <a:rPr lang="pt-BR" dirty="0" smtClean="0"/>
              <a:t>	Será efetivado em cargo de nível e vencimentos equivalentes. Caso não haja cargo vago, atuará como excedente.</a:t>
            </a:r>
          </a:p>
          <a:p>
            <a:pPr algn="just">
              <a:buNone/>
            </a:pPr>
            <a:r>
              <a:rPr lang="pt-BR" dirty="0" smtClean="0"/>
              <a:t>	Se julgado incapaz para o serviço público, o readaptado será aposentado.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Readaptação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É o retorno do aposentado à atividade. (Art. 25 Lei 8.112/90)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Reversão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8" y="2428869"/>
          <a:ext cx="8143932" cy="3793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50643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 ofício /Compulsória/Pela</a:t>
                      </a:r>
                      <a:r>
                        <a:rPr lang="pt-BR" baseline="0" dirty="0" smtClean="0"/>
                        <a:t> administração </a:t>
                      </a:r>
                      <a:endParaRPr lang="pt-BR" dirty="0"/>
                    </a:p>
                  </a:txBody>
                  <a:tcPr/>
                </a:tc>
              </a:tr>
              <a:tr h="493700">
                <a:tc>
                  <a:txBody>
                    <a:bodyPr/>
                    <a:lstStyle/>
                    <a:p>
                      <a:r>
                        <a:rPr lang="pt-BR" dirty="0" smtClean="0"/>
                        <a:t>Aplica-se aos aposentados</a:t>
                      </a:r>
                      <a:r>
                        <a:rPr lang="pt-BR" baseline="0" dirty="0" smtClean="0"/>
                        <a:t> por invalidez</a:t>
                      </a:r>
                      <a:endParaRPr lang="pt-BR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pt-BR" dirty="0" smtClean="0"/>
                        <a:t>Irrelevante se o servidor era estável quando</a:t>
                      </a:r>
                      <a:r>
                        <a:rPr lang="pt-BR" baseline="0" dirty="0" smtClean="0"/>
                        <a:t> da aposentadoria</a:t>
                      </a:r>
                      <a:endParaRPr lang="pt-BR" dirty="0"/>
                    </a:p>
                  </a:txBody>
                  <a:tcPr/>
                </a:tc>
              </a:tr>
              <a:tr h="506431">
                <a:tc>
                  <a:txBody>
                    <a:bodyPr/>
                    <a:lstStyle/>
                    <a:p>
                      <a:r>
                        <a:rPr lang="pt-BR" dirty="0" smtClean="0"/>
                        <a:t>Vedado</a:t>
                      </a:r>
                      <a:r>
                        <a:rPr lang="pt-BR" baseline="0" dirty="0" smtClean="0"/>
                        <a:t> para aposentado com  mais de 75 anos (LC 152/15 revogou tacitamente o art.27 lei 8.112/90, que previa 70 anos) </a:t>
                      </a:r>
                      <a:endParaRPr lang="pt-BR" dirty="0"/>
                    </a:p>
                  </a:txBody>
                  <a:tcPr/>
                </a:tc>
              </a:tr>
              <a:tr h="506431">
                <a:tc>
                  <a:txBody>
                    <a:bodyPr/>
                    <a:lstStyle/>
                    <a:p>
                      <a:r>
                        <a:rPr lang="pt-BR" dirty="0" smtClean="0"/>
                        <a:t>Caso o cargo esteja ocupado exercerá como</a:t>
                      </a:r>
                      <a:r>
                        <a:rPr lang="pt-BR" baseline="0" dirty="0" smtClean="0"/>
                        <a:t> excedente</a:t>
                      </a:r>
                      <a:endParaRPr lang="pt-BR" dirty="0"/>
                    </a:p>
                  </a:txBody>
                  <a:tcPr/>
                </a:tc>
              </a:tr>
              <a:tr h="506431">
                <a:tc>
                  <a:txBody>
                    <a:bodyPr/>
                    <a:lstStyle/>
                    <a:p>
                      <a:r>
                        <a:rPr lang="pt-BR" dirty="0" smtClean="0"/>
                        <a:t>O tempo</a:t>
                      </a:r>
                      <a:r>
                        <a:rPr lang="pt-BR" baseline="0" dirty="0" smtClean="0"/>
                        <a:t> de contribuição após a reversão será considerado para concessão da aposentadoria</a:t>
                      </a:r>
                      <a:endParaRPr lang="pt-BR" dirty="0"/>
                    </a:p>
                  </a:txBody>
                  <a:tcPr/>
                </a:tc>
              </a:tr>
              <a:tr h="506431">
                <a:tc>
                  <a:txBody>
                    <a:bodyPr/>
                    <a:lstStyle/>
                    <a:p>
                      <a:r>
                        <a:rPr lang="pt-BR" dirty="0" smtClean="0"/>
                        <a:t>Pode ocorrer a qualquer tempo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pedido/ Voluntária/ Pelo servidor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Aplica-se aos aposentados voluntariamente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Somente servidor estável quando da aposentadoria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Vedado</a:t>
                      </a:r>
                      <a:r>
                        <a:rPr lang="pt-BR" baseline="0" dirty="0" smtClean="0"/>
                        <a:t> para aposentado com  mais de 75 anos (LC 152/15 revogou tacitamente o art.27 lei 8.112/90, que previa 70 anos)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Só ocorre se tiver cargo vago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 tempo de contribuição só considerado</a:t>
                      </a:r>
                      <a:r>
                        <a:rPr lang="pt-BR" baseline="0" dirty="0" smtClean="0"/>
                        <a:t> para uma nova aposentadoria, se o servidor permanecer no cargo por no mínimo 5 anos.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Só pode ocorrer</a:t>
                      </a:r>
                      <a:r>
                        <a:rPr lang="pt-BR" baseline="0" dirty="0" smtClean="0"/>
                        <a:t> caso não tenha transcorrido 5 anos da aposentadoria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Reversão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err="1" smtClean="0"/>
              <a:t>Reinvestidura</a:t>
            </a:r>
            <a:r>
              <a:rPr lang="pt-BR" dirty="0" smtClean="0"/>
              <a:t> de servidor estável ao cargo que ocupava, em virtude da invalidade de sua demissão, por decisão administrativa ou judicial. (Art.28 lei 8.112/90)</a:t>
            </a:r>
          </a:p>
          <a:p>
            <a:pPr algn="just">
              <a:buNone/>
            </a:pPr>
            <a:r>
              <a:rPr lang="pt-BR" dirty="0" smtClean="0"/>
              <a:t>	Há ressarcimento de todas as vantagens que teria direito.</a:t>
            </a:r>
          </a:p>
          <a:p>
            <a:pPr algn="just">
              <a:buNone/>
            </a:pPr>
            <a:r>
              <a:rPr lang="pt-BR" dirty="0" smtClean="0"/>
              <a:t>	Se o cargo não mais existir fica em disponibilidade.</a:t>
            </a:r>
          </a:p>
          <a:p>
            <a:pPr algn="just">
              <a:buNone/>
            </a:pPr>
            <a:r>
              <a:rPr lang="pt-BR" dirty="0" smtClean="0"/>
              <a:t> 	Se o cargo estive ocupado por servidor estável, ele será reconduzido ao cargo de origem.</a:t>
            </a:r>
          </a:p>
          <a:p>
            <a:pPr algn="just">
              <a:buNone/>
            </a:pPr>
            <a:r>
              <a:rPr lang="pt-BR" dirty="0" smtClean="0"/>
              <a:t>	Se o cargo estive ocupado por servidor não estável, ele será exonerado.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Reintegração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É o retorno do servidor estável ao cargo anteriormente ocupado. (art.29 Lei 8.112/90)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Decorre:</a:t>
            </a:r>
          </a:p>
          <a:p>
            <a:pPr algn="just">
              <a:buNone/>
            </a:pPr>
            <a:r>
              <a:rPr lang="pt-BR" dirty="0" smtClean="0"/>
              <a:t>1- Inabilitação em estágio probatório relativo a outro cargo</a:t>
            </a:r>
          </a:p>
          <a:p>
            <a:pPr algn="just">
              <a:buNone/>
            </a:pPr>
            <a:r>
              <a:rPr lang="pt-BR" dirty="0" smtClean="0"/>
              <a:t>2- Reintegração do ocupante anterior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Recondução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O retorno à atividade de servidor em disponibilidade far-se-á mediante aproveitamento obrigatório em cargo de atribuições e vencimentos compatíveis com o anteriormente ocupado. (Art. 30 lei 8.112/90)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Aproveitamento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	A investidura em um cargo público ocorre com a posse, que ocorre com a nomeação. (Art. 7º Lei 8.112/90)</a:t>
            </a:r>
          </a:p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  	Prazo – A posse ocorrerá no prazo de trinta dias contados da publicação do ato de provimento.</a:t>
            </a:r>
            <a:r>
              <a:rPr lang="pt-BR" i="1" dirty="0" smtClean="0"/>
              <a:t> </a:t>
            </a:r>
            <a:r>
              <a:rPr lang="pt-BR" dirty="0" smtClean="0"/>
              <a:t> (art. 13, §1º Lei 8.112/90) </a:t>
            </a:r>
            <a:r>
              <a:rPr lang="pt-BR" i="1" dirty="0" smtClean="0"/>
              <a:t> </a:t>
            </a:r>
          </a:p>
          <a:p>
            <a:pPr algn="just">
              <a:buNone/>
            </a:pPr>
            <a:endParaRPr lang="pt-BR" i="1" dirty="0" smtClean="0"/>
          </a:p>
          <a:p>
            <a:pPr algn="just">
              <a:buNone/>
            </a:pPr>
            <a:r>
              <a:rPr lang="pt-BR" dirty="0" smtClean="0"/>
              <a:t>	Não tomando posse no prazo, torna-se sem efeito o ato de provimento. (art. 13, §6º Lei 8.112/90)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Posse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I - a nacionalidade brasileira; </a:t>
            </a:r>
          </a:p>
          <a:p>
            <a:pPr>
              <a:buNone/>
            </a:pPr>
            <a:r>
              <a:rPr lang="pt-BR" dirty="0" smtClean="0"/>
              <a:t>II - o gozo dos direitos políticos; </a:t>
            </a:r>
          </a:p>
          <a:p>
            <a:pPr>
              <a:buNone/>
            </a:pPr>
            <a:r>
              <a:rPr lang="pt-BR" dirty="0" smtClean="0"/>
              <a:t>III - a quitação com as obrigações militares e eleitorais; </a:t>
            </a:r>
          </a:p>
          <a:p>
            <a:pPr>
              <a:buNone/>
            </a:pPr>
            <a:r>
              <a:rPr lang="pt-BR" dirty="0" smtClean="0"/>
              <a:t>IV - o nível de escolaridade exigido para o exercício do cargo; </a:t>
            </a:r>
          </a:p>
          <a:p>
            <a:pPr>
              <a:buNone/>
            </a:pPr>
            <a:r>
              <a:rPr lang="pt-BR" dirty="0" smtClean="0"/>
              <a:t>V - a idade mínima de dezoito anos; </a:t>
            </a:r>
          </a:p>
          <a:p>
            <a:pPr>
              <a:buNone/>
            </a:pPr>
            <a:r>
              <a:rPr lang="pt-BR" dirty="0" smtClean="0"/>
              <a:t>VI - aptidão física e mental.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As atribuições do cargo podem justificar a exigência de outros requisitos estabelecidos em lei.</a:t>
            </a:r>
          </a:p>
          <a:p>
            <a:pPr algn="just"/>
            <a:r>
              <a:rPr lang="pt-BR" dirty="0" smtClean="0"/>
              <a:t>Apresentação de bens e valores</a:t>
            </a:r>
          </a:p>
          <a:p>
            <a:pPr algn="just"/>
            <a:r>
              <a:rPr lang="pt-BR" dirty="0" smtClean="0"/>
              <a:t>Declaração de exercício ou não de outro cargo público</a:t>
            </a:r>
          </a:p>
          <a:p>
            <a:pPr algn="just"/>
            <a:r>
              <a:rPr lang="pt-BR" dirty="0" smtClean="0"/>
              <a:t>Se já for servidor estiver de licença, o prazo será contado a partir do término deste.</a:t>
            </a:r>
          </a:p>
          <a:p>
            <a:pPr algn="just"/>
            <a:r>
              <a:rPr lang="pt-BR" dirty="0" smtClean="0"/>
              <a:t>A posse pode ocorrer por procuração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	Art. 37, XVI CF/88 - é vedada a acumulação remunerada de cargos públicos, exceto, quando houver compatibilidade de horários, observado em qualquer caso o disposto no inciso XI: </a:t>
            </a:r>
          </a:p>
          <a:p>
            <a:pPr>
              <a:buNone/>
            </a:pPr>
            <a:r>
              <a:rPr lang="pt-BR" dirty="0" smtClean="0"/>
              <a:t>	a) a de dois cargos de professor; </a:t>
            </a:r>
          </a:p>
          <a:p>
            <a:pPr>
              <a:buNone/>
            </a:pPr>
            <a:r>
              <a:rPr lang="pt-BR" dirty="0" smtClean="0"/>
              <a:t>	b) a de um cargo de professor com outro técnico ou científico; </a:t>
            </a:r>
          </a:p>
          <a:p>
            <a:pPr>
              <a:buNone/>
            </a:pPr>
            <a:r>
              <a:rPr lang="pt-BR" dirty="0" smtClean="0"/>
              <a:t>	c) a de dois cargos ou empregos privativos de profissionais de saúde, com profissões regulamentadas;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</a:t>
            </a:r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É o desempenho das atribuições do cargo público ou da função de confiança. (Art. 8.112/90)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Prazo 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Entrar em exercício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488" y="357187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488" y="2571744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15 dias após a posse para servidor nomeado após concurso público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488" y="3571876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 caso de função de confiança o exercício  inicia-se na data de publicação do ato de designação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857488" y="5220314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Servidor readaptado, requisitado, removido terá de 10 a 30 dias para entrar em exercício</a:t>
            </a:r>
            <a:endParaRPr lang="pt-BR" dirty="0"/>
          </a:p>
        </p:txBody>
      </p:sp>
      <p:cxnSp>
        <p:nvCxnSpPr>
          <p:cNvPr id="11" name="Conector de seta reta 10"/>
          <p:cNvCxnSpPr>
            <a:endCxn id="7" idx="1"/>
          </p:cNvCxnSpPr>
          <p:nvPr/>
        </p:nvCxnSpPr>
        <p:spPr>
          <a:xfrm flipV="1">
            <a:off x="1714480" y="3033409"/>
            <a:ext cx="1143008" cy="324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1714480" y="3429000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endCxn id="9" idx="1"/>
          </p:cNvCxnSpPr>
          <p:nvPr/>
        </p:nvCxnSpPr>
        <p:spPr>
          <a:xfrm rot="16200000" flipH="1">
            <a:off x="1054523" y="4017514"/>
            <a:ext cx="2391484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/>
              <a:t>	Período pelo qual o servidor terá sua aptidão e capacidade avaliadas.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Serão examinadas (art.20 Lei 8.112/90):</a:t>
            </a:r>
          </a:p>
          <a:p>
            <a:pPr algn="just">
              <a:buNone/>
            </a:pPr>
            <a:r>
              <a:rPr lang="pt-BR" dirty="0" smtClean="0"/>
              <a:t>		I - assiduidade; </a:t>
            </a:r>
          </a:p>
          <a:p>
            <a:pPr algn="just">
              <a:buNone/>
            </a:pPr>
            <a:r>
              <a:rPr lang="pt-BR" dirty="0" smtClean="0"/>
              <a:t>        II - disciplina; </a:t>
            </a:r>
          </a:p>
          <a:p>
            <a:pPr algn="just">
              <a:buNone/>
            </a:pPr>
            <a:r>
              <a:rPr lang="pt-BR" dirty="0" smtClean="0"/>
              <a:t>        III - capacidade de iniciativa; </a:t>
            </a:r>
          </a:p>
          <a:p>
            <a:pPr algn="just">
              <a:buNone/>
            </a:pPr>
            <a:r>
              <a:rPr lang="pt-BR" dirty="0" smtClean="0"/>
              <a:t>        IV - produtividade; </a:t>
            </a:r>
          </a:p>
          <a:p>
            <a:pPr algn="just">
              <a:buNone/>
            </a:pPr>
            <a:r>
              <a:rPr lang="pt-BR" dirty="0" smtClean="0"/>
              <a:t>        V- responsabilidade.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O art. 20 da lei 8.112/90 estabelece o período de 24 meses para o estágio probatório, contudo após a EC 19/98 o prazo passou a ser de 3 anos.</a:t>
            </a:r>
          </a:p>
          <a:p>
            <a:pPr algn="just">
              <a:buNone/>
            </a:pP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Estágio probatório</a:t>
            </a: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/>
              <a:t>Licenças</a:t>
            </a:r>
          </a:p>
          <a:p>
            <a:pPr algn="just">
              <a:buNone/>
            </a:pPr>
            <a:r>
              <a:rPr lang="pt-BR" dirty="0" smtClean="0"/>
              <a:t>Art. 81.  Conceder-se-á ao servidor licença: </a:t>
            </a:r>
          </a:p>
          <a:p>
            <a:pPr algn="just">
              <a:buNone/>
            </a:pPr>
            <a:r>
              <a:rPr lang="pt-BR" dirty="0" smtClean="0"/>
              <a:t>     	 I - por motivo de doença em pessoa da família; </a:t>
            </a:r>
          </a:p>
          <a:p>
            <a:pPr algn="just">
              <a:buNone/>
            </a:pPr>
            <a:r>
              <a:rPr lang="pt-BR" dirty="0" smtClean="0"/>
              <a:t>        II - por motivo de afastamento do cônjuge ou companheiro; </a:t>
            </a:r>
          </a:p>
          <a:p>
            <a:pPr algn="just">
              <a:buNone/>
            </a:pPr>
            <a:r>
              <a:rPr lang="pt-BR" dirty="0" smtClean="0"/>
              <a:t>        III - para o serviço militar; </a:t>
            </a:r>
          </a:p>
          <a:p>
            <a:pPr algn="just">
              <a:buNone/>
            </a:pPr>
            <a:r>
              <a:rPr lang="pt-BR" dirty="0" smtClean="0"/>
              <a:t>        IV - para atividade política; </a:t>
            </a:r>
          </a:p>
          <a:p>
            <a:pPr algn="just">
              <a:buNone/>
            </a:pPr>
            <a:r>
              <a:rPr lang="pt-BR" dirty="0" smtClean="0"/>
              <a:t>        V - para capacitação;                          </a:t>
            </a:r>
          </a:p>
          <a:p>
            <a:pPr algn="just">
              <a:buNone/>
            </a:pPr>
            <a:r>
              <a:rPr lang="pt-BR" dirty="0" smtClean="0"/>
              <a:t>	     VI - para tratar de interesses particulares; </a:t>
            </a:r>
          </a:p>
          <a:p>
            <a:pPr algn="just">
              <a:buNone/>
            </a:pPr>
            <a:r>
              <a:rPr lang="pt-BR" dirty="0" smtClean="0"/>
              <a:t>        VII - para desempenho de mandato classista. 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Licença e afastamento</a:t>
            </a:r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Afastamento (art.93 e seguinte Lei 8.112/90)</a:t>
            </a:r>
          </a:p>
          <a:p>
            <a:pPr algn="just"/>
            <a:r>
              <a:rPr lang="pt-BR" dirty="0" smtClean="0"/>
              <a:t>Do Afastamento para Servir a Outro Órgão ou Entidade </a:t>
            </a:r>
          </a:p>
          <a:p>
            <a:pPr algn="just"/>
            <a:r>
              <a:rPr lang="pt-BR" dirty="0" smtClean="0"/>
              <a:t>Do Afastamento para Exercício de Mandato Eletivo </a:t>
            </a:r>
          </a:p>
          <a:p>
            <a:pPr algn="just"/>
            <a:r>
              <a:rPr lang="pt-BR" dirty="0" smtClean="0"/>
              <a:t>Do Afastamento para Estudo ou Missão no Exterior </a:t>
            </a:r>
          </a:p>
          <a:p>
            <a:pPr algn="just"/>
            <a:r>
              <a:rPr lang="pt-BR" dirty="0" smtClean="0"/>
              <a:t>Do Afastamento para Participação em Programa de Pós-Graduação </a:t>
            </a:r>
            <a:r>
              <a:rPr lang="pt-BR" i="1" dirty="0" err="1" smtClean="0"/>
              <a:t>Stricto</a:t>
            </a:r>
            <a:r>
              <a:rPr lang="pt-BR" i="1" dirty="0" smtClean="0"/>
              <a:t> </a:t>
            </a:r>
            <a:r>
              <a:rPr lang="pt-BR" i="1" dirty="0" err="1" smtClean="0"/>
              <a:t>Sensu</a:t>
            </a:r>
            <a:r>
              <a:rPr lang="pt-BR" i="1" dirty="0" smtClean="0"/>
              <a:t> </a:t>
            </a:r>
            <a:r>
              <a:rPr lang="pt-BR" dirty="0" smtClean="0"/>
              <a:t>no País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Licença e afastamento</a:t>
            </a:r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Licenças </a:t>
            </a:r>
          </a:p>
          <a:p>
            <a:r>
              <a:rPr lang="pt-BR" dirty="0" smtClean="0"/>
              <a:t>Capacitação</a:t>
            </a:r>
          </a:p>
          <a:p>
            <a:r>
              <a:rPr lang="pt-BR" dirty="0" smtClean="0"/>
              <a:t>Tratar de interesses particulares</a:t>
            </a:r>
          </a:p>
          <a:p>
            <a:r>
              <a:rPr lang="pt-BR" dirty="0" smtClean="0"/>
              <a:t>Desempenho de mandato classista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Afastamento</a:t>
            </a:r>
          </a:p>
          <a:p>
            <a:r>
              <a:rPr lang="pt-BR" dirty="0" smtClean="0"/>
              <a:t>Pós- graduação </a:t>
            </a:r>
            <a:r>
              <a:rPr lang="pt-BR" dirty="0" err="1" smtClean="0"/>
              <a:t>stricto</a:t>
            </a:r>
            <a:r>
              <a:rPr lang="pt-BR" dirty="0" smtClean="0"/>
              <a:t> </a:t>
            </a:r>
            <a:r>
              <a:rPr lang="pt-BR" dirty="0" err="1" smtClean="0"/>
              <a:t>sensu</a:t>
            </a:r>
            <a:r>
              <a:rPr lang="pt-BR" dirty="0" smtClean="0"/>
              <a:t> no país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Licença e afastamento vedados no estágio </a:t>
            </a:r>
            <a:r>
              <a:rPr lang="pt-BR" dirty="0" err="1" smtClean="0"/>
              <a:t>probratório</a:t>
            </a:r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Submete-se a avaliação da autoridade competente;</a:t>
            </a:r>
          </a:p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Será feita avaliação por comissão constituída para essa finalidade, 4 meses antes do final do estágio probatório. (Art.20 § 1º Lei 8.112/90) 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Se torna efetivo 3 anos após de exercício.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Efetivação</a:t>
            </a:r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Se o servidor não for aprovado no estágio probatório, o ato de exoneração precisa ser publicado dentro do período de 3 anos.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Se a administração não constituir a comissão de avaliação do servidor e ultrapassar o período de 3 anos, o servidor será considerado aprovado no estágio probatório. 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Ocorre quando o cargo público é desocupado. Decorre de:</a:t>
            </a:r>
          </a:p>
          <a:p>
            <a:pPr algn="just">
              <a:buNone/>
            </a:pPr>
            <a:r>
              <a:rPr lang="pt-BR" dirty="0" smtClean="0"/>
              <a:t>1- Exoneração</a:t>
            </a:r>
          </a:p>
          <a:p>
            <a:pPr algn="just">
              <a:buNone/>
            </a:pPr>
            <a:r>
              <a:rPr lang="pt-BR" dirty="0" smtClean="0"/>
              <a:t>2-Demissão</a:t>
            </a:r>
          </a:p>
          <a:p>
            <a:pPr algn="just">
              <a:buNone/>
            </a:pPr>
            <a:r>
              <a:rPr lang="pt-BR" dirty="0" smtClean="0"/>
              <a:t>3- Promoção</a:t>
            </a:r>
          </a:p>
          <a:p>
            <a:pPr algn="just">
              <a:buNone/>
            </a:pPr>
            <a:r>
              <a:rPr lang="pt-BR" dirty="0" smtClean="0"/>
              <a:t>4-Readaptação</a:t>
            </a:r>
          </a:p>
          <a:p>
            <a:pPr algn="just">
              <a:buNone/>
            </a:pPr>
            <a:r>
              <a:rPr lang="pt-BR" dirty="0" smtClean="0"/>
              <a:t>5- Aposentadoria</a:t>
            </a:r>
          </a:p>
          <a:p>
            <a:pPr algn="just">
              <a:buNone/>
            </a:pPr>
            <a:r>
              <a:rPr lang="pt-BR" dirty="0" smtClean="0"/>
              <a:t>6-Posse em outro cargo</a:t>
            </a:r>
          </a:p>
          <a:p>
            <a:pPr algn="just">
              <a:buNone/>
            </a:pPr>
            <a:r>
              <a:rPr lang="pt-BR" dirty="0" smtClean="0"/>
              <a:t>7-Falecimento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Vacância</a:t>
            </a:r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Pode ocorrer de ofício ou a pedido (art. 34 lei 8.112/90)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Cargo em comissão não ocorre exoneração, ele é destituído.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Exoneração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00364" y="2500306"/>
            <a:ext cx="30003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 ofício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14414" y="2928934"/>
            <a:ext cx="67151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Cargo efetivo</a:t>
            </a:r>
          </a:p>
          <a:p>
            <a:pPr algn="ctr"/>
            <a:r>
              <a:rPr lang="pt-BR" dirty="0" smtClean="0"/>
              <a:t>1- Não satisfeitas as condições do estágio probatório</a:t>
            </a:r>
          </a:p>
          <a:p>
            <a:pPr algn="just"/>
            <a:r>
              <a:rPr lang="pt-BR" dirty="0" smtClean="0"/>
              <a:t>    2- Quando o servidor não entrar no exercício no prazo</a:t>
            </a:r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É a sanção disciplinar aplicada ao servidor de cargo efetivo que tenha cometido infração prevista na lei 8.112/90 (art.117 Lei  8.112/90).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Caso esteja aposentando ou em disponibilidade, terá sua aposentadoria cassada ou disponibilidade cassada.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Demissão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Constituição Federal 1988</a:t>
            </a:r>
          </a:p>
          <a:p>
            <a:r>
              <a:rPr lang="pt-BR" dirty="0" smtClean="0"/>
              <a:t>Lei 8.112/90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Legislação básica</a:t>
            </a:r>
            <a:endParaRPr lang="pt-B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Direitos (Art. 116 Lei 8.112/90)</a:t>
            </a:r>
          </a:p>
          <a:p>
            <a:pPr algn="just">
              <a:buNone/>
            </a:pPr>
            <a:r>
              <a:rPr lang="pt-BR" dirty="0" smtClean="0"/>
              <a:t>I - exercer com zelo e dedicação as atribuições do cargo; </a:t>
            </a:r>
          </a:p>
          <a:p>
            <a:pPr algn="just">
              <a:buNone/>
            </a:pPr>
            <a:r>
              <a:rPr lang="pt-BR" dirty="0" smtClean="0"/>
              <a:t>II</a:t>
            </a:r>
            <a:r>
              <a:rPr lang="pt-BR" dirty="0" smtClean="0"/>
              <a:t> - ser leal às instituições a que servir; </a:t>
            </a:r>
          </a:p>
          <a:p>
            <a:pPr algn="just">
              <a:buNone/>
            </a:pPr>
            <a:r>
              <a:rPr lang="pt-BR" dirty="0" smtClean="0"/>
              <a:t>III</a:t>
            </a:r>
            <a:r>
              <a:rPr lang="pt-BR" dirty="0" smtClean="0"/>
              <a:t> - observar as normas legais e regulamentares; </a:t>
            </a:r>
          </a:p>
          <a:p>
            <a:pPr algn="just">
              <a:buNone/>
            </a:pPr>
            <a:r>
              <a:rPr lang="pt-BR" dirty="0" smtClean="0"/>
              <a:t>IV</a:t>
            </a:r>
            <a:r>
              <a:rPr lang="pt-BR" dirty="0" smtClean="0"/>
              <a:t> - cumprir as ordens superiores, exceto quando manifestamente ilegais; 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Entre outros</a:t>
            </a: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Regime disciplinar</a:t>
            </a:r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I - exercer com zelo e dedicação as atribuições do cargo; 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II</a:t>
            </a:r>
            <a:r>
              <a:rPr lang="pt-BR" dirty="0" smtClean="0"/>
              <a:t> - ser leal às instituições a que servir; </a:t>
            </a:r>
          </a:p>
          <a:p>
            <a:pPr algn="just">
              <a:buNone/>
            </a:pPr>
            <a:r>
              <a:rPr lang="pt-BR" dirty="0" smtClean="0"/>
              <a:t>III</a:t>
            </a:r>
            <a:r>
              <a:rPr lang="pt-BR" dirty="0" smtClean="0"/>
              <a:t> - observar as normas legais e regulamentares; </a:t>
            </a:r>
          </a:p>
          <a:p>
            <a:pPr algn="just">
              <a:buNone/>
            </a:pPr>
            <a:r>
              <a:rPr lang="pt-BR" dirty="0" smtClean="0"/>
              <a:t>IV</a:t>
            </a:r>
            <a:r>
              <a:rPr lang="pt-BR" dirty="0" smtClean="0"/>
              <a:t> - cumprir as ordens superiores, exceto quando manifestamente ilegais; 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Entre outros</a:t>
            </a: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Proibições (art.117 Lei 8.112/90)</a:t>
            </a:r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dirty="0" smtClean="0"/>
              <a:t>	Civil – Prejuízo causado ao erário ou a terceiros, por dolo ou culpa.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/>
              <a:t>Penal – Pela prática de infrações funcionais definidas em lei como crime ou contravenção.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/>
              <a:t>Administrativa – Infrações definidas em lei administrativa.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rgbClr val="FF0000"/>
                </a:solidFill>
              </a:rPr>
              <a:t>Condenado na instância criminal </a:t>
            </a:r>
            <a:r>
              <a:rPr lang="pt-BR" dirty="0" smtClean="0"/>
              <a:t>– Será condenado na instância administrativa e civil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rgbClr val="FF0000"/>
                </a:solidFill>
              </a:rPr>
              <a:t>Absolvido na instância criminal </a:t>
            </a:r>
            <a:r>
              <a:rPr lang="pt-BR" dirty="0" smtClean="0"/>
              <a:t>-  Sob falta de falta ou autoria, não será responsabilizado na instância </a:t>
            </a:r>
            <a:r>
              <a:rPr lang="pt-BR" dirty="0" err="1" smtClean="0"/>
              <a:t>adm</a:t>
            </a:r>
            <a:r>
              <a:rPr lang="pt-BR" dirty="0" smtClean="0"/>
              <a:t> e civil.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rgbClr val="FF0000"/>
                </a:solidFill>
              </a:rPr>
              <a:t>Absolvição criminal sobre outro fundamento </a:t>
            </a:r>
            <a:r>
              <a:rPr lang="pt-BR" dirty="0" smtClean="0"/>
              <a:t>– Não se vincula a decisão para a instância </a:t>
            </a:r>
            <a:r>
              <a:rPr lang="pt-BR" dirty="0" err="1" smtClean="0"/>
              <a:t>adm</a:t>
            </a:r>
            <a:r>
              <a:rPr lang="pt-BR" dirty="0" smtClean="0"/>
              <a:t> e civil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Responsabilidade</a:t>
            </a:r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Sanções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1643050"/>
            <a:ext cx="321471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Presidente da República, Presidentes das casas do poder Legislativo e dos Tribunais Federais e pelo Procurador Geral da República (art. 141, I Lei 8.112/90)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4071934" y="2143116"/>
            <a:ext cx="9286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143504" y="1795450"/>
            <a:ext cx="321471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1- Demissão</a:t>
            </a:r>
          </a:p>
          <a:p>
            <a:pPr algn="just"/>
            <a:r>
              <a:rPr lang="pt-BR" dirty="0" smtClean="0"/>
              <a:t>2- Cassação da aposentadoria ou disponibilidade 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71472" y="3643314"/>
            <a:ext cx="32147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Autoridade administrativa</a:t>
            </a:r>
          </a:p>
          <a:p>
            <a:pPr algn="just"/>
            <a:r>
              <a:rPr lang="pt-BR" dirty="0" smtClean="0"/>
              <a:t>(art. 141, </a:t>
            </a:r>
            <a:r>
              <a:rPr lang="pt-BR" dirty="0" smtClean="0"/>
              <a:t>II </a:t>
            </a:r>
            <a:r>
              <a:rPr lang="pt-BR" dirty="0" smtClean="0"/>
              <a:t>Lei 8.112/90)</a:t>
            </a:r>
            <a:endParaRPr lang="pt-BR" dirty="0"/>
          </a:p>
        </p:txBody>
      </p:sp>
      <p:sp>
        <p:nvSpPr>
          <p:cNvPr id="11" name="Seta para a direita 10"/>
          <p:cNvSpPr/>
          <p:nvPr/>
        </p:nvSpPr>
        <p:spPr>
          <a:xfrm>
            <a:off x="4071934" y="3714752"/>
            <a:ext cx="9286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295904" y="3568487"/>
            <a:ext cx="32147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Suspensão por + de 30 dias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71472" y="4425743"/>
            <a:ext cx="32147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Chefe da repartição</a:t>
            </a:r>
          </a:p>
          <a:p>
            <a:pPr algn="just"/>
            <a:r>
              <a:rPr lang="pt-BR" dirty="0" smtClean="0"/>
              <a:t>(art. </a:t>
            </a:r>
            <a:r>
              <a:rPr lang="pt-BR" dirty="0" smtClean="0"/>
              <a:t>141, III Lei 8.112/90)</a:t>
            </a:r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4071934" y="4572008"/>
            <a:ext cx="9286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5286380" y="4500570"/>
            <a:ext cx="32147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Advertência e Suspensão até 30 dias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71472" y="5211561"/>
            <a:ext cx="321471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Autoridade que fez a nomeação</a:t>
            </a:r>
          </a:p>
          <a:p>
            <a:pPr algn="just"/>
            <a:r>
              <a:rPr lang="pt-BR" dirty="0" smtClean="0"/>
              <a:t>(art. </a:t>
            </a:r>
            <a:r>
              <a:rPr lang="pt-BR" dirty="0" smtClean="0"/>
              <a:t>141, IV Lei 8.112/90)</a:t>
            </a:r>
            <a:endParaRPr lang="pt-BR" dirty="0"/>
          </a:p>
        </p:txBody>
      </p:sp>
      <p:sp>
        <p:nvSpPr>
          <p:cNvPr id="17" name="Seta para a direita 16"/>
          <p:cNvSpPr/>
          <p:nvPr/>
        </p:nvSpPr>
        <p:spPr>
          <a:xfrm>
            <a:off x="4071934" y="5429264"/>
            <a:ext cx="9286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286380" y="5417122"/>
            <a:ext cx="32147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Destituição do cargo confiança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	O poder disciplinar permite a administração pública aplicar penalidades a seus servidores que pratiquem infrações no exercício do cargo ou função.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Advertência</a:t>
            </a:r>
            <a:r>
              <a:rPr lang="pt-BR" dirty="0" smtClean="0"/>
              <a:t> – Aplicada por escrito, mantém-se o registro da penalidade por 3 anos.</a:t>
            </a:r>
          </a:p>
          <a:p>
            <a:pPr algn="just"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Suspensão </a:t>
            </a:r>
            <a:r>
              <a:rPr lang="pt-BR" dirty="0" smtClean="0"/>
              <a:t>– Aplicada em reincidência de faltas punidas com advertência e violações que não tipifique a demissão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Penalidades</a:t>
            </a:r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Demissão – </a:t>
            </a:r>
            <a:r>
              <a:rPr lang="pt-BR" dirty="0" smtClean="0"/>
              <a:t>Nos casos de infrações ou proibições previstas nos art. 117 IX a XVI e art. 132 Lei 8.112/90)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Cassação de aposentadoria </a:t>
            </a:r>
            <a:r>
              <a:rPr lang="pt-BR" dirty="0" smtClean="0"/>
              <a:t>– Aplicada ao servidor inativo que tenha praticado, ainda em atividade infrações puníveis com demissão.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Cassação de disponibilidade</a:t>
            </a:r>
            <a:r>
              <a:rPr lang="pt-BR" dirty="0" smtClean="0"/>
              <a:t> – Aplicada em servidor que está em disponibilidade, basta que tenha cometido infração punível por demissão.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Destituição em cargo de comissão </a:t>
            </a:r>
            <a:r>
              <a:rPr lang="pt-BR" dirty="0" smtClean="0"/>
              <a:t>- Aplicada a servidor em cargo de comissão que comentou infração punível com suspensão e demissão 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Penalidades</a:t>
            </a:r>
            <a:endParaRPr lang="pt-B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mtClean="0"/>
              <a:t>Fim</a:t>
            </a:r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É qualquer pessoal responsável, de forma definitiva ou transitória, pelo desempenho de uma função pública.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agente público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</a:p>
          <a:p>
            <a:r>
              <a:rPr lang="pt-BR" dirty="0" smtClean="0"/>
              <a:t>Agentes políticos </a:t>
            </a:r>
          </a:p>
          <a:p>
            <a:r>
              <a:rPr lang="pt-BR" dirty="0" smtClean="0"/>
              <a:t>Servidores públicos</a:t>
            </a:r>
          </a:p>
          <a:p>
            <a:r>
              <a:rPr lang="pt-BR" dirty="0" smtClean="0"/>
              <a:t>Militares</a:t>
            </a:r>
          </a:p>
          <a:p>
            <a:r>
              <a:rPr lang="pt-BR" dirty="0" smtClean="0"/>
              <a:t>Particulares em colaboração com o poder público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agentes públicos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628" y="192880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Servidores estatutário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000628" y="228599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Empregados públicas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72066" y="264318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Servidores temporários</a:t>
            </a:r>
          </a:p>
        </p:txBody>
      </p:sp>
      <p:cxnSp>
        <p:nvCxnSpPr>
          <p:cNvPr id="8" name="Conector de seta reta 7"/>
          <p:cNvCxnSpPr>
            <a:endCxn id="4" idx="1"/>
          </p:cNvCxnSpPr>
          <p:nvPr/>
        </p:nvCxnSpPr>
        <p:spPr>
          <a:xfrm flipV="1">
            <a:off x="4143372" y="2113468"/>
            <a:ext cx="857256" cy="458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endCxn id="5" idx="1"/>
          </p:cNvCxnSpPr>
          <p:nvPr/>
        </p:nvCxnSpPr>
        <p:spPr>
          <a:xfrm flipV="1">
            <a:off x="4143372" y="2470658"/>
            <a:ext cx="857256" cy="172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endCxn id="6" idx="1"/>
          </p:cNvCxnSpPr>
          <p:nvPr/>
        </p:nvCxnSpPr>
        <p:spPr>
          <a:xfrm>
            <a:off x="4143372" y="2643182"/>
            <a:ext cx="928694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500694" y="378619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Por delegação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500694" y="421481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Por requisição, nomeação ou designação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500694" y="485776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Gestores de negócios</a:t>
            </a:r>
            <a:endParaRPr lang="pt-BR" dirty="0"/>
          </a:p>
        </p:txBody>
      </p:sp>
      <p:cxnSp>
        <p:nvCxnSpPr>
          <p:cNvPr id="18" name="Conector de seta reta 17"/>
          <p:cNvCxnSpPr>
            <a:endCxn id="14" idx="1"/>
          </p:cNvCxnSpPr>
          <p:nvPr/>
        </p:nvCxnSpPr>
        <p:spPr>
          <a:xfrm flipV="1">
            <a:off x="2428860" y="3970856"/>
            <a:ext cx="3071834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2357422" y="4000504"/>
            <a:ext cx="307183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endCxn id="16" idx="1"/>
          </p:cNvCxnSpPr>
          <p:nvPr/>
        </p:nvCxnSpPr>
        <p:spPr>
          <a:xfrm>
            <a:off x="2357422" y="4000504"/>
            <a:ext cx="3143272" cy="1041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572132" y="527424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Agente honorífico</a:t>
            </a:r>
            <a:endParaRPr lang="pt-BR" dirty="0"/>
          </a:p>
        </p:txBody>
      </p:sp>
      <p:cxnSp>
        <p:nvCxnSpPr>
          <p:cNvPr id="21" name="Conector de seta reta 20"/>
          <p:cNvCxnSpPr>
            <a:endCxn id="17" idx="1"/>
          </p:cNvCxnSpPr>
          <p:nvPr/>
        </p:nvCxnSpPr>
        <p:spPr>
          <a:xfrm>
            <a:off x="2357422" y="4143380"/>
            <a:ext cx="3214710" cy="1315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São os agentes públicos responsáveis pela definição e direcionamento das políticas públicas. Recebem sua atribuições diretamente da CF/88Ex presidente da República, Governadores, Prefeitos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Agente político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Art. 142. As Forças Armadas, constituídas pela Marinha, pelo Exército e pela Aeronáutica, são instituições nacionais permanentes e regulares, organizadas com base na hierarquia e na disciplina, sob a autoridade suprema do Presidente da República, e destinam-se à defesa da Pátria, à garantia dos poderes constitucionais e, por iniciativa de qualquer destes, da lei e da ordem.</a:t>
            </a:r>
          </a:p>
          <a:p>
            <a:r>
              <a:rPr lang="pt-BR" dirty="0" smtClean="0"/>
              <a:t>§ 1º Lei complementar estabelecerá as normas gerais a serem adotadas na organização, no preparo e no emprego das Forças Armadas.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Militares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1897</TotalTime>
  <Words>936</Words>
  <Application>Microsoft Office PowerPoint</Application>
  <PresentationFormat>Apresentação na tela (4:3)</PresentationFormat>
  <Paragraphs>313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57" baseType="lpstr">
      <vt:lpstr>Concurso</vt:lpstr>
      <vt:lpstr>Agentes Públicos</vt:lpstr>
      <vt:lpstr>Aplicada em: 2018 Banca: FGV Órgão: TJ-SC Prova: Analista Administrativo  </vt:lpstr>
      <vt:lpstr>Slide 3</vt:lpstr>
      <vt:lpstr>Resposta</vt:lpstr>
      <vt:lpstr>Legislação básica</vt:lpstr>
      <vt:lpstr>Conceito de agente público</vt:lpstr>
      <vt:lpstr>Classificação agentes públicos</vt:lpstr>
      <vt:lpstr>Agente político</vt:lpstr>
      <vt:lpstr>Militares</vt:lpstr>
      <vt:lpstr>Militares</vt:lpstr>
      <vt:lpstr>Servidores públicos</vt:lpstr>
      <vt:lpstr>Servidores estatutário </vt:lpstr>
      <vt:lpstr>Empregados públicos</vt:lpstr>
      <vt:lpstr>Servidores Temporários</vt:lpstr>
      <vt:lpstr> Particulares em colaboração com o poder público </vt:lpstr>
      <vt:lpstr>Agente público por delegação</vt:lpstr>
      <vt:lpstr>Agente público por requisição, nomeação ou designação</vt:lpstr>
      <vt:lpstr>Agente público gestor de negócios</vt:lpstr>
      <vt:lpstr>Agente honorífico</vt:lpstr>
      <vt:lpstr>Cargo público</vt:lpstr>
      <vt:lpstr>Função pública</vt:lpstr>
      <vt:lpstr>Provimento </vt:lpstr>
      <vt:lpstr>Aplicada em: 2018 Banca: FGV Órgão: OAB Prova: Exame de Ordem Unificado - XXVI - Primeira Fase  </vt:lpstr>
      <vt:lpstr>Slide 24</vt:lpstr>
      <vt:lpstr>Conceito de Provimento</vt:lpstr>
      <vt:lpstr>Tipos de provimento</vt:lpstr>
      <vt:lpstr>Provimento originário</vt:lpstr>
      <vt:lpstr>Tipo de nomeação</vt:lpstr>
      <vt:lpstr>Tipo de provimento derivado</vt:lpstr>
      <vt:lpstr>Promoção</vt:lpstr>
      <vt:lpstr>Readaptação</vt:lpstr>
      <vt:lpstr>Reversão</vt:lpstr>
      <vt:lpstr>Reversão</vt:lpstr>
      <vt:lpstr>Reintegração</vt:lpstr>
      <vt:lpstr>Recondução</vt:lpstr>
      <vt:lpstr>Aproveitamento</vt:lpstr>
      <vt:lpstr>Posse</vt:lpstr>
      <vt:lpstr>Requisitos</vt:lpstr>
      <vt:lpstr>Observações</vt:lpstr>
      <vt:lpstr>Entrar em exercício</vt:lpstr>
      <vt:lpstr>Estágio probatório</vt:lpstr>
      <vt:lpstr>Licença e afastamento</vt:lpstr>
      <vt:lpstr>Licença e afastamento</vt:lpstr>
      <vt:lpstr>Licença e afastamento vedados no estágio probratório</vt:lpstr>
      <vt:lpstr>Efetivação</vt:lpstr>
      <vt:lpstr>Observações</vt:lpstr>
      <vt:lpstr>Vacância</vt:lpstr>
      <vt:lpstr>Exoneração</vt:lpstr>
      <vt:lpstr>Demissão</vt:lpstr>
      <vt:lpstr>Regime disciplinar</vt:lpstr>
      <vt:lpstr>Proibições (art.117 Lei 8.112/90)</vt:lpstr>
      <vt:lpstr>Responsabilidade</vt:lpstr>
      <vt:lpstr>Sanções</vt:lpstr>
      <vt:lpstr>Penalidades</vt:lpstr>
      <vt:lpstr>Penalidades</vt:lpstr>
      <vt:lpstr>Slide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Agentes Públicos</dc:title>
  <dc:creator>Usuario</dc:creator>
  <cp:lastModifiedBy>Usuario</cp:lastModifiedBy>
  <cp:revision>67</cp:revision>
  <dcterms:created xsi:type="dcterms:W3CDTF">2018-09-03T19:51:00Z</dcterms:created>
  <dcterms:modified xsi:type="dcterms:W3CDTF">2018-10-04T20:37:45Z</dcterms:modified>
</cp:coreProperties>
</file>